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Default Extension="png" ContentType="image/png"/>
  <Default Extension="bin" ContentType="application/vnd.openxmlformats-officedocument.oleObject"/>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8.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 id="2147483672" r:id="rId3"/>
  </p:sldMasterIdLst>
  <p:notesMasterIdLst>
    <p:notesMasterId r:id="rId49"/>
  </p:notesMasterIdLst>
  <p:handoutMasterIdLst>
    <p:handoutMasterId r:id="rId50"/>
  </p:handoutMasterIdLst>
  <p:sldIdLst>
    <p:sldId id="449" r:id="rId4"/>
    <p:sldId id="404" r:id="rId5"/>
    <p:sldId id="532" r:id="rId6"/>
    <p:sldId id="450" r:id="rId7"/>
    <p:sldId id="451" r:id="rId8"/>
    <p:sldId id="452" r:id="rId9"/>
    <p:sldId id="534" r:id="rId10"/>
    <p:sldId id="454" r:id="rId11"/>
    <p:sldId id="456" r:id="rId12"/>
    <p:sldId id="457" r:id="rId13"/>
    <p:sldId id="520" r:id="rId14"/>
    <p:sldId id="459" r:id="rId15"/>
    <p:sldId id="497" r:id="rId16"/>
    <p:sldId id="498" r:id="rId17"/>
    <p:sldId id="499" r:id="rId18"/>
    <p:sldId id="529" r:id="rId19"/>
    <p:sldId id="530" r:id="rId20"/>
    <p:sldId id="531" r:id="rId21"/>
    <p:sldId id="470" r:id="rId22"/>
    <p:sldId id="524" r:id="rId23"/>
    <p:sldId id="480" r:id="rId24"/>
    <p:sldId id="481" r:id="rId25"/>
    <p:sldId id="525" r:id="rId26"/>
    <p:sldId id="482" r:id="rId27"/>
    <p:sldId id="484" r:id="rId28"/>
    <p:sldId id="485" r:id="rId29"/>
    <p:sldId id="522" r:id="rId30"/>
    <p:sldId id="526" r:id="rId31"/>
    <p:sldId id="486" r:id="rId32"/>
    <p:sldId id="527" r:id="rId33"/>
    <p:sldId id="528" r:id="rId34"/>
    <p:sldId id="504" r:id="rId35"/>
    <p:sldId id="505" r:id="rId36"/>
    <p:sldId id="506" r:id="rId37"/>
    <p:sldId id="507" r:id="rId38"/>
    <p:sldId id="508" r:id="rId39"/>
    <p:sldId id="509" r:id="rId40"/>
    <p:sldId id="510" r:id="rId41"/>
    <p:sldId id="511" r:id="rId42"/>
    <p:sldId id="512" r:id="rId43"/>
    <p:sldId id="514" r:id="rId44"/>
    <p:sldId id="515" r:id="rId45"/>
    <p:sldId id="516" r:id="rId46"/>
    <p:sldId id="518" r:id="rId47"/>
    <p:sldId id="519" r:id="rId48"/>
  </p:sldIdLst>
  <p:sldSz cx="9144000" cy="6858000" type="screen4x3"/>
  <p:notesSz cx="6858000" cy="97234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CC0000"/>
    <a:srgbClr val="FF5050"/>
    <a:srgbClr val="FF7C80"/>
    <a:srgbClr val="81B18A"/>
    <a:srgbClr val="B5E9C1"/>
    <a:srgbClr val="B4FEC6"/>
    <a:srgbClr val="C2E2E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8FB837D-C827-4EFA-A057-4D05807E0F7C}" styleName="Стиль из темы 1 - акцент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713" autoAdjust="0"/>
  </p:normalViewPr>
  <p:slideViewPr>
    <p:cSldViewPr>
      <p:cViewPr varScale="1">
        <p:scale>
          <a:sx n="106" d="100"/>
          <a:sy n="106" d="100"/>
        </p:scale>
        <p:origin x="-1680" y="-96"/>
      </p:cViewPr>
      <p:guideLst>
        <p:guide orient="horz" pos="2160"/>
        <p:guide pos="2880"/>
      </p:guideLst>
    </p:cSldViewPr>
  </p:slideViewPr>
  <p:outlineViewPr>
    <p:cViewPr>
      <p:scale>
        <a:sx n="33" d="100"/>
        <a:sy n="33" d="100"/>
      </p:scale>
      <p:origin x="0" y="2412"/>
    </p:cViewPr>
  </p:outlineViewPr>
  <p:notesTextViewPr>
    <p:cViewPr>
      <p:scale>
        <a:sx n="75" d="100"/>
        <a:sy n="75" d="100"/>
      </p:scale>
      <p:origin x="0" y="0"/>
    </p:cViewPr>
  </p:notesTextViewPr>
  <p:sorterViewPr>
    <p:cViewPr>
      <p:scale>
        <a:sx n="50" d="100"/>
        <a:sy n="5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8" Type="http://schemas.openxmlformats.org/officeDocument/2006/relationships/slide" Target="slides/slide5.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er\Desktop\&#1055;&#1055;&#1069;%202018%20&#1054;&#1089;&#1077;&#1085;&#1100;\&#1047;&#1072;&#1076;&#1072;&#1095;&#1080;%20&#1086;&#1089;&#1077;&#1085;&#1100;%202018\3%20&#1048;&#1089;&#1089;&#1083;&#1077;&#1076;&#1086;&#1074;&#1072;&#1090;&#1077;&#1083;&#1100;&#1089;&#1082;&#1080;&#1077;\3%20&#1048;&#1089;&#1089;&#1083;&#1077;&#1076;&#1086;&#1074;&#1072;&#1090;&#1077;&#1083;&#1100;&#1089;&#1082;&#1080;&#107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scatterChart>
        <c:scatterStyle val="smoothMarker"/>
        <c:ser>
          <c:idx val="0"/>
          <c:order val="0"/>
          <c:tx>
            <c:v>a</c:v>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'[3 Исследовательские.xlsx]И4'!$A$18:$A$21</c:f>
              <c:numCache>
                <c:formatCode>General</c:formatCode>
                <c:ptCount val="4"/>
                <c:pt idx="0">
                  <c:v>10000</c:v>
                </c:pt>
                <c:pt idx="1">
                  <c:v>13000</c:v>
                </c:pt>
                <c:pt idx="2">
                  <c:v>17000</c:v>
                </c:pt>
                <c:pt idx="3">
                  <c:v>22000</c:v>
                </c:pt>
              </c:numCache>
            </c:numRef>
          </c:xVal>
          <c:yVal>
            <c:numRef>
              <c:f>'[3 Исследовательские.xlsx]И4'!$B$18:$B$21</c:f>
              <c:numCache>
                <c:formatCode>General</c:formatCode>
                <c:ptCount val="4"/>
                <c:pt idx="0">
                  <c:v>270.06267471804034</c:v>
                </c:pt>
                <c:pt idx="1">
                  <c:v>272.34600710531242</c:v>
                </c:pt>
                <c:pt idx="2">
                  <c:v>275.36099941712865</c:v>
                </c:pt>
                <c:pt idx="3">
                  <c:v>279.08393991278155</c:v>
                </c:pt>
              </c:numCache>
            </c:numRef>
          </c:yVal>
          <c:smooth val="1"/>
          <c:extLst xmlns:c16r2="http://schemas.microsoft.com/office/drawing/2015/06/chart">
            <c:ext xmlns:c16="http://schemas.microsoft.com/office/drawing/2014/chart" uri="{C3380CC4-5D6E-409C-BE32-E72D297353CC}">
              <c16:uniqueId val="{00000000-6CB9-4174-8076-F78D80E8DF07}"/>
            </c:ext>
          </c:extLst>
        </c:ser>
        <c:ser>
          <c:idx val="1"/>
          <c:order val="1"/>
          <c:tx>
            <c:v>v</c:v>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'[3 Исследовательские.xlsx]И4'!$A$18:$A$21</c:f>
              <c:numCache>
                <c:formatCode>General</c:formatCode>
                <c:ptCount val="4"/>
                <c:pt idx="0">
                  <c:v>10000</c:v>
                </c:pt>
                <c:pt idx="1">
                  <c:v>13000</c:v>
                </c:pt>
                <c:pt idx="2">
                  <c:v>17000</c:v>
                </c:pt>
                <c:pt idx="3">
                  <c:v>22000</c:v>
                </c:pt>
              </c:numCache>
            </c:numRef>
          </c:xVal>
          <c:yVal>
            <c:numRef>
              <c:f>'[3 Исследовательские.xlsx]И4'!$C$18:$C$21</c:f>
              <c:numCache>
                <c:formatCode>General</c:formatCode>
                <c:ptCount val="4"/>
                <c:pt idx="0">
                  <c:v>173.06063410542541</c:v>
                </c:pt>
                <c:pt idx="1">
                  <c:v>218.47092952315091</c:v>
                </c:pt>
                <c:pt idx="2">
                  <c:v>294.62551748988665</c:v>
                </c:pt>
                <c:pt idx="3">
                  <c:v>420.73881279319369</c:v>
                </c:pt>
              </c:numCache>
            </c:numRef>
          </c:yVal>
          <c:smooth val="1"/>
          <c:extLst xmlns:c16r2="http://schemas.microsoft.com/office/drawing/2015/06/chart">
            <c:ext xmlns:c16="http://schemas.microsoft.com/office/drawing/2014/chart" uri="{C3380CC4-5D6E-409C-BE32-E72D297353CC}">
              <c16:uniqueId val="{00000001-6CB9-4174-8076-F78D80E8DF07}"/>
            </c:ext>
          </c:extLst>
        </c:ser>
        <c:dLbls/>
        <c:axId val="143751040"/>
        <c:axId val="143752576"/>
      </c:scatterChart>
      <c:valAx>
        <c:axId val="143751040"/>
        <c:scaling>
          <c:orientation val="minMax"/>
          <c:max val="22000"/>
          <c:min val="10000"/>
        </c:scaling>
        <c:axPos val="b"/>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3752576"/>
        <c:crosses val="autoZero"/>
        <c:crossBetween val="midCat"/>
      </c:valAx>
      <c:valAx>
        <c:axId val="14375257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3751040"/>
        <c:crosses val="autoZero"/>
        <c:crossBetween val="midCat"/>
      </c:valAx>
      <c:spPr>
        <a:noFill/>
        <a:ln>
          <a:noFill/>
        </a:ln>
        <a:effectLst/>
      </c:spPr>
    </c:plotArea>
    <c:legend>
      <c:legendPos val="b"/>
      <c:layout/>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chart>
  <c:spPr>
    <a:noFill/>
    <a:ln>
      <a:noFill/>
    </a:ln>
    <a:effectLst/>
  </c:spPr>
  <c:txPr>
    <a:bodyPr/>
    <a:lstStyle/>
    <a:p>
      <a:pPr>
        <a:defRPr/>
      </a:pPr>
      <a:endParaRPr lang="ru-RU"/>
    </a:p>
  </c:txPr>
  <c:externalData r:id="rId1"/>
</c:chartSpace>
</file>

<file path=ppt/drawings/_rels/vmlDrawing1.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image" Target="../media/image49.emf"/><Relationship Id="rId1" Type="http://schemas.openxmlformats.org/officeDocument/2006/relationships/image" Target="../media/image48.emf"/><Relationship Id="rId4"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image" Target="../media/image52.emf"/><Relationship Id="rId4" Type="http://schemas.openxmlformats.org/officeDocument/2006/relationships/image" Target="../media/image5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image" Target="../media/image59.wmf"/><Relationship Id="rId1" Type="http://schemas.openxmlformats.org/officeDocument/2006/relationships/image" Target="../media/image5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69.wmf"/><Relationship Id="rId2" Type="http://schemas.openxmlformats.org/officeDocument/2006/relationships/image" Target="../media/image68.wmf"/><Relationship Id="rId1" Type="http://schemas.openxmlformats.org/officeDocument/2006/relationships/image" Target="../media/image67.wmf"/><Relationship Id="rId4" Type="http://schemas.openxmlformats.org/officeDocument/2006/relationships/image" Target="../media/image70.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60.wmf"/><Relationship Id="rId7" Type="http://schemas.openxmlformats.org/officeDocument/2006/relationships/image" Target="../media/image65.wmf"/><Relationship Id="rId2" Type="http://schemas.openxmlformats.org/officeDocument/2006/relationships/image" Target="../media/image72.wmf"/><Relationship Id="rId1" Type="http://schemas.openxmlformats.org/officeDocument/2006/relationships/image" Target="../media/image71.wmf"/><Relationship Id="rId6" Type="http://schemas.openxmlformats.org/officeDocument/2006/relationships/image" Target="../media/image62.wmf"/><Relationship Id="rId5" Type="http://schemas.openxmlformats.org/officeDocument/2006/relationships/image" Target="../media/image74.wmf"/><Relationship Id="rId4" Type="http://schemas.openxmlformats.org/officeDocument/2006/relationships/image" Target="../media/image73.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7.wmf"/><Relationship Id="rId2" Type="http://schemas.openxmlformats.org/officeDocument/2006/relationships/image" Target="../media/image76.wmf"/><Relationship Id="rId1" Type="http://schemas.openxmlformats.org/officeDocument/2006/relationships/image" Target="../media/image75.wmf"/><Relationship Id="rId6" Type="http://schemas.openxmlformats.org/officeDocument/2006/relationships/image" Target="../media/image80.wmf"/><Relationship Id="rId5" Type="http://schemas.openxmlformats.org/officeDocument/2006/relationships/image" Target="../media/image79.wmf"/><Relationship Id="rId4" Type="http://schemas.openxmlformats.org/officeDocument/2006/relationships/image" Target="../media/image78.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3.wmf"/><Relationship Id="rId2" Type="http://schemas.openxmlformats.org/officeDocument/2006/relationships/image" Target="../media/image82.wmf"/><Relationship Id="rId1" Type="http://schemas.openxmlformats.org/officeDocument/2006/relationships/image" Target="../media/image8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 Id="rId5" Type="http://schemas.openxmlformats.org/officeDocument/2006/relationships/image" Target="../media/image21.wmf"/><Relationship Id="rId4"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image" Target="../media/image31.wmf"/><Relationship Id="rId1" Type="http://schemas.openxmlformats.org/officeDocument/2006/relationships/image" Target="../media/image30.wmf"/><Relationship Id="rId4"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image" Target="../media/image34.emf"/><Relationship Id="rId5" Type="http://schemas.openxmlformats.org/officeDocument/2006/relationships/image" Target="../media/image38.emf"/><Relationship Id="rId4"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image" Target="../media/image42.e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image" Target="../media/image46.emf"/><Relationship Id="rId1" Type="http://schemas.openxmlformats.org/officeDocument/2006/relationships/image" Target="../media/image4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0"/>
            <a:ext cx="2972547" cy="486717"/>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sz="quarter" idx="1"/>
          </p:nvPr>
        </p:nvSpPr>
        <p:spPr>
          <a:xfrm>
            <a:off x="3883853" y="0"/>
            <a:ext cx="2972547" cy="486717"/>
          </a:xfrm>
          <a:prstGeom prst="rect">
            <a:avLst/>
          </a:prstGeom>
        </p:spPr>
        <p:txBody>
          <a:bodyPr vert="horz" lIns="90646" tIns="45323" rIns="90646" bIns="45323" rtlCol="0"/>
          <a:lstStyle>
            <a:lvl1pPr algn="r">
              <a:defRPr sz="1100"/>
            </a:lvl1pPr>
          </a:lstStyle>
          <a:p>
            <a:fld id="{6C906E6C-8920-45EF-8C35-C564130E3800}" type="datetimeFigureOut">
              <a:rPr lang="ru-RU" smtClean="0"/>
              <a:pPr/>
              <a:t>23.03.2020</a:t>
            </a:fld>
            <a:endParaRPr lang="ru-RU"/>
          </a:p>
        </p:txBody>
      </p:sp>
      <p:sp>
        <p:nvSpPr>
          <p:cNvPr id="4" name="Нижний колонтитул 3"/>
          <p:cNvSpPr>
            <a:spLocks noGrp="1"/>
          </p:cNvSpPr>
          <p:nvPr>
            <p:ph type="ftr" sz="quarter" idx="2"/>
          </p:nvPr>
        </p:nvSpPr>
        <p:spPr>
          <a:xfrm>
            <a:off x="1" y="9235167"/>
            <a:ext cx="2972547" cy="486716"/>
          </a:xfrm>
          <a:prstGeom prst="rect">
            <a:avLst/>
          </a:prstGeom>
        </p:spPr>
        <p:txBody>
          <a:bodyPr vert="horz" lIns="90646" tIns="45323" rIns="90646" bIns="45323" rtlCol="0" anchor="b"/>
          <a:lstStyle>
            <a:lvl1pPr algn="l">
              <a:defRPr sz="1100"/>
            </a:lvl1pPr>
          </a:lstStyle>
          <a:p>
            <a:endParaRPr lang="ru-RU"/>
          </a:p>
        </p:txBody>
      </p:sp>
      <p:sp>
        <p:nvSpPr>
          <p:cNvPr id="5" name="Номер слайда 4"/>
          <p:cNvSpPr>
            <a:spLocks noGrp="1"/>
          </p:cNvSpPr>
          <p:nvPr>
            <p:ph type="sldNum" sz="quarter" idx="3"/>
          </p:nvPr>
        </p:nvSpPr>
        <p:spPr>
          <a:xfrm>
            <a:off x="3883853" y="9235167"/>
            <a:ext cx="2972547" cy="486716"/>
          </a:xfrm>
          <a:prstGeom prst="rect">
            <a:avLst/>
          </a:prstGeom>
        </p:spPr>
        <p:txBody>
          <a:bodyPr vert="horz" lIns="90646" tIns="45323" rIns="90646" bIns="45323" rtlCol="0" anchor="b"/>
          <a:lstStyle>
            <a:lvl1pPr algn="r">
              <a:defRPr sz="1100"/>
            </a:lvl1pPr>
          </a:lstStyle>
          <a:p>
            <a:fld id="{31B9CBFE-AE8E-4DB7-BAF6-0D07DFEC2153}" type="slidenum">
              <a:rPr lang="ru-RU" smtClean="0"/>
              <a:pPr/>
              <a:t>‹#›</a:t>
            </a:fld>
            <a:endParaRPr lang="ru-RU"/>
          </a:p>
        </p:txBody>
      </p:sp>
    </p:spTree>
    <p:extLst>
      <p:ext uri="{BB962C8B-B14F-4D97-AF65-F5344CB8AC3E}">
        <p14:creationId xmlns:p14="http://schemas.microsoft.com/office/powerpoint/2010/main" xmlns="" val="6801112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 y="1"/>
            <a:ext cx="2971800" cy="486172"/>
          </a:xfrm>
          <a:prstGeom prst="rect">
            <a:avLst/>
          </a:prstGeom>
        </p:spPr>
        <p:txBody>
          <a:bodyPr vert="horz" lIns="90646" tIns="45323" rIns="90646" bIns="45323" rtlCol="0"/>
          <a:lstStyle>
            <a:lvl1pPr algn="l">
              <a:defRPr sz="1100"/>
            </a:lvl1pPr>
          </a:lstStyle>
          <a:p>
            <a:endParaRPr lang="ru-RU"/>
          </a:p>
        </p:txBody>
      </p:sp>
      <p:sp>
        <p:nvSpPr>
          <p:cNvPr id="3" name="Дата 2"/>
          <p:cNvSpPr>
            <a:spLocks noGrp="1"/>
          </p:cNvSpPr>
          <p:nvPr>
            <p:ph type="dt" idx="1"/>
          </p:nvPr>
        </p:nvSpPr>
        <p:spPr>
          <a:xfrm>
            <a:off x="3884614" y="1"/>
            <a:ext cx="2971800" cy="486172"/>
          </a:xfrm>
          <a:prstGeom prst="rect">
            <a:avLst/>
          </a:prstGeom>
        </p:spPr>
        <p:txBody>
          <a:bodyPr vert="horz" lIns="90646" tIns="45323" rIns="90646" bIns="45323" rtlCol="0"/>
          <a:lstStyle>
            <a:lvl1pPr algn="r">
              <a:defRPr sz="1100"/>
            </a:lvl1pPr>
          </a:lstStyle>
          <a:p>
            <a:fld id="{476306E8-5342-44DD-B123-E169BDDCBA23}" type="datetimeFigureOut">
              <a:rPr lang="ru-RU" smtClean="0"/>
              <a:pPr/>
              <a:t>23.03.2020</a:t>
            </a:fld>
            <a:endParaRPr lang="ru-RU"/>
          </a:p>
        </p:txBody>
      </p:sp>
      <p:sp>
        <p:nvSpPr>
          <p:cNvPr id="4" name="Образ слайда 3"/>
          <p:cNvSpPr>
            <a:spLocks noGrp="1" noRot="1" noChangeAspect="1"/>
          </p:cNvSpPr>
          <p:nvPr>
            <p:ph type="sldImg" idx="2"/>
          </p:nvPr>
        </p:nvSpPr>
        <p:spPr>
          <a:xfrm>
            <a:off x="998538" y="730250"/>
            <a:ext cx="4860925" cy="3644900"/>
          </a:xfrm>
          <a:prstGeom prst="rect">
            <a:avLst/>
          </a:prstGeom>
          <a:noFill/>
          <a:ln w="12700">
            <a:solidFill>
              <a:prstClr val="black"/>
            </a:solidFill>
          </a:ln>
        </p:spPr>
        <p:txBody>
          <a:bodyPr vert="horz" lIns="90646" tIns="45323" rIns="90646" bIns="45323" rtlCol="0" anchor="ctr"/>
          <a:lstStyle/>
          <a:p>
            <a:endParaRPr lang="ru-RU"/>
          </a:p>
        </p:txBody>
      </p:sp>
      <p:sp>
        <p:nvSpPr>
          <p:cNvPr id="5" name="Заметки 4"/>
          <p:cNvSpPr>
            <a:spLocks noGrp="1"/>
          </p:cNvSpPr>
          <p:nvPr>
            <p:ph type="body" sz="quarter" idx="3"/>
          </p:nvPr>
        </p:nvSpPr>
        <p:spPr>
          <a:xfrm>
            <a:off x="685801" y="4618634"/>
            <a:ext cx="5486400" cy="4375547"/>
          </a:xfrm>
          <a:prstGeom prst="rect">
            <a:avLst/>
          </a:prstGeom>
        </p:spPr>
        <p:txBody>
          <a:bodyPr vert="horz" lIns="90646" tIns="45323" rIns="90646" bIns="4532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1" y="9235579"/>
            <a:ext cx="2971800" cy="486172"/>
          </a:xfrm>
          <a:prstGeom prst="rect">
            <a:avLst/>
          </a:prstGeom>
        </p:spPr>
        <p:txBody>
          <a:bodyPr vert="horz" lIns="90646" tIns="45323" rIns="90646" bIns="45323" rtlCol="0" anchor="b"/>
          <a:lstStyle>
            <a:lvl1pPr algn="l">
              <a:defRPr sz="1100"/>
            </a:lvl1pPr>
          </a:lstStyle>
          <a:p>
            <a:endParaRPr lang="ru-RU"/>
          </a:p>
        </p:txBody>
      </p:sp>
      <p:sp>
        <p:nvSpPr>
          <p:cNvPr id="7" name="Номер слайда 6"/>
          <p:cNvSpPr>
            <a:spLocks noGrp="1"/>
          </p:cNvSpPr>
          <p:nvPr>
            <p:ph type="sldNum" sz="quarter" idx="5"/>
          </p:nvPr>
        </p:nvSpPr>
        <p:spPr>
          <a:xfrm>
            <a:off x="3884614" y="9235579"/>
            <a:ext cx="2971800" cy="486172"/>
          </a:xfrm>
          <a:prstGeom prst="rect">
            <a:avLst/>
          </a:prstGeom>
        </p:spPr>
        <p:txBody>
          <a:bodyPr vert="horz" lIns="90646" tIns="45323" rIns="90646" bIns="45323" rtlCol="0" anchor="b"/>
          <a:lstStyle>
            <a:lvl1pPr algn="r">
              <a:defRPr sz="1100"/>
            </a:lvl1pPr>
          </a:lstStyle>
          <a:p>
            <a:fld id="{9218CA9F-1B37-4F11-91EC-6206A86D33A9}" type="slidenum">
              <a:rPr lang="ru-RU" smtClean="0"/>
              <a:pPr/>
              <a:t>‹#›</a:t>
            </a:fld>
            <a:endParaRPr lang="ru-RU"/>
          </a:p>
        </p:txBody>
      </p:sp>
    </p:spTree>
    <p:extLst>
      <p:ext uri="{BB962C8B-B14F-4D97-AF65-F5344CB8AC3E}">
        <p14:creationId xmlns:p14="http://schemas.microsoft.com/office/powerpoint/2010/main" xmlns="" val="169194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dirty="0" smtClean="0"/>
              <a:t>Диаметры</a:t>
            </a:r>
            <a:endParaRPr lang="ru-RU" dirty="0"/>
          </a:p>
        </p:txBody>
      </p:sp>
      <p:sp>
        <p:nvSpPr>
          <p:cNvPr id="4" name="Номер слайда 3"/>
          <p:cNvSpPr>
            <a:spLocks noGrp="1"/>
          </p:cNvSpPr>
          <p:nvPr>
            <p:ph type="sldNum" sz="quarter" idx="10"/>
          </p:nvPr>
        </p:nvSpPr>
        <p:spPr/>
        <p:txBody>
          <a:bodyPr/>
          <a:lstStyle/>
          <a:p>
            <a:fld id="{9218CA9F-1B37-4F11-91EC-6206A86D33A9}" type="slidenum">
              <a:rPr lang="ru-RU" smtClean="0"/>
              <a:pPr/>
              <a:t>36</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en-US" dirty="0" smtClean="0"/>
              <a:t>V_</a:t>
            </a:r>
            <a:r>
              <a:rPr lang="ru-RU" dirty="0" smtClean="0"/>
              <a:t>ткани</a:t>
            </a:r>
            <a:endParaRPr lang="ru-RU" dirty="0"/>
          </a:p>
        </p:txBody>
      </p:sp>
      <p:sp>
        <p:nvSpPr>
          <p:cNvPr id="4" name="Номер слайда 3"/>
          <p:cNvSpPr>
            <a:spLocks noGrp="1"/>
          </p:cNvSpPr>
          <p:nvPr>
            <p:ph type="sldNum" sz="quarter" idx="10"/>
          </p:nvPr>
        </p:nvSpPr>
        <p:spPr/>
        <p:txBody>
          <a:bodyPr/>
          <a:lstStyle/>
          <a:p>
            <a:fld id="{9218CA9F-1B37-4F11-91EC-6206A86D33A9}" type="slidenum">
              <a:rPr lang="ru-RU" smtClean="0"/>
              <a:pPr/>
              <a:t>38</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i="1">
                <a:latin typeface="Arial" charset="0"/>
              </a:defRPr>
            </a:lvl1pPr>
          </a:lstStyle>
          <a:p>
            <a:fld id="{31A53442-4246-4D6C-83B2-3226C1B238FE}"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9D919E6D-628A-4341-AA41-532EB81B9CD4}" type="slidenum">
              <a:rPr lang="ru-RU" altLang="ru-RU"/>
              <a:pPr/>
              <a:t>‹#›</a:t>
            </a:fld>
            <a:endParaRPr lang="ru-RU" altLang="ru-RU"/>
          </a:p>
        </p:txBody>
      </p:sp>
    </p:spTree>
    <p:extLst>
      <p:ext uri="{BB962C8B-B14F-4D97-AF65-F5344CB8AC3E}">
        <p14:creationId xmlns:p14="http://schemas.microsoft.com/office/powerpoint/2010/main" xmlns="" val="192776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6847DF85-1096-4350-8940-1E811D7BA307}"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A42D99D5-46E2-4F30-BE82-FA44603A4F56}" type="slidenum">
              <a:rPr lang="ru-RU" altLang="ru-RU"/>
              <a:pPr/>
              <a:t>‹#›</a:t>
            </a:fld>
            <a:endParaRPr lang="ru-RU" altLang="ru-RU"/>
          </a:p>
        </p:txBody>
      </p:sp>
    </p:spTree>
    <p:extLst>
      <p:ext uri="{BB962C8B-B14F-4D97-AF65-F5344CB8AC3E}">
        <p14:creationId xmlns:p14="http://schemas.microsoft.com/office/powerpoint/2010/main" xmlns="" val="130574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i="1">
                <a:latin typeface="Arial" charset="0"/>
              </a:defRPr>
            </a:lvl1pPr>
          </a:lstStyle>
          <a:p>
            <a:fld id="{8C99F06B-1D71-4FDC-8487-F3A3B90F0632}"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7C5047A0-5CAC-4411-B3DC-7FA28556FFC4}" type="slidenum">
              <a:rPr lang="ru-RU" altLang="ru-RU"/>
              <a:pPr/>
              <a:t>‹#›</a:t>
            </a:fld>
            <a:endParaRPr lang="ru-RU" altLang="ru-RU"/>
          </a:p>
        </p:txBody>
      </p:sp>
    </p:spTree>
    <p:extLst>
      <p:ext uri="{BB962C8B-B14F-4D97-AF65-F5344CB8AC3E}">
        <p14:creationId xmlns:p14="http://schemas.microsoft.com/office/powerpoint/2010/main" xmlns="" val="3411816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i="1">
                <a:latin typeface="Arial" charset="0"/>
              </a:defRPr>
            </a:lvl1pPr>
          </a:lstStyle>
          <a:p>
            <a:fld id="{0B5C8D2A-472C-46D2-BB85-7AFB9DA4CC9D}"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DFFDC7B4-883A-4A87-931F-192C0C39EF68}" type="slidenum">
              <a:rPr lang="ru-RU" altLang="ru-RU"/>
              <a:pPr/>
              <a:t>‹#›</a:t>
            </a:fld>
            <a:endParaRPr lang="ru-RU" altLang="ru-RU"/>
          </a:p>
        </p:txBody>
      </p:sp>
    </p:spTree>
    <p:extLst>
      <p:ext uri="{BB962C8B-B14F-4D97-AF65-F5344CB8AC3E}">
        <p14:creationId xmlns:p14="http://schemas.microsoft.com/office/powerpoint/2010/main" xmlns="" val="377676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i="1">
                <a:latin typeface="Arial" charset="0"/>
              </a:defRPr>
            </a:lvl1pPr>
          </a:lstStyle>
          <a:p>
            <a:fld id="{1226D480-E2E2-4D13-AA8D-10DA571FE73C}" type="datetime1">
              <a:rPr lang="ru-RU" altLang="ru-RU"/>
              <a:pPr/>
              <a:t>23.03.2020</a:t>
            </a:fld>
            <a:endParaRPr lang="ru-RU" altLang="ru-RU"/>
          </a:p>
        </p:txBody>
      </p:sp>
      <p:sp>
        <p:nvSpPr>
          <p:cNvPr id="8" name="Нижний колонтитул 7"/>
          <p:cNvSpPr>
            <a:spLocks noGrp="1"/>
          </p:cNvSpPr>
          <p:nvPr>
            <p:ph type="ftr" sz="quarter" idx="11"/>
          </p:nvPr>
        </p:nvSpPr>
        <p:spPr/>
        <p:txBody>
          <a:bodyPr/>
          <a:lstStyle>
            <a:lvl1pPr>
              <a:defRPr i="1">
                <a:latin typeface="Arial" charset="0"/>
              </a:defRPr>
            </a:lvl1pPr>
          </a:lstStyle>
          <a:p>
            <a:endParaRPr lang="ru-RU" altLang="ru-RU"/>
          </a:p>
        </p:txBody>
      </p:sp>
      <p:sp>
        <p:nvSpPr>
          <p:cNvPr id="9" name="Номер слайда 8"/>
          <p:cNvSpPr>
            <a:spLocks noGrp="1"/>
          </p:cNvSpPr>
          <p:nvPr>
            <p:ph type="sldNum" sz="quarter" idx="12"/>
          </p:nvPr>
        </p:nvSpPr>
        <p:spPr/>
        <p:txBody>
          <a:bodyPr/>
          <a:lstStyle>
            <a:lvl1pPr>
              <a:defRPr i="1">
                <a:latin typeface="Arial" charset="0"/>
              </a:defRPr>
            </a:lvl1pPr>
          </a:lstStyle>
          <a:p>
            <a:fld id="{167C7B70-9952-40A0-9FA7-14DE648CAD65}" type="slidenum">
              <a:rPr lang="ru-RU" altLang="ru-RU"/>
              <a:pPr/>
              <a:t>‹#›</a:t>
            </a:fld>
            <a:endParaRPr lang="ru-RU" altLang="ru-RU"/>
          </a:p>
        </p:txBody>
      </p:sp>
    </p:spTree>
    <p:extLst>
      <p:ext uri="{BB962C8B-B14F-4D97-AF65-F5344CB8AC3E}">
        <p14:creationId xmlns:p14="http://schemas.microsoft.com/office/powerpoint/2010/main" xmlns="" val="27645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i="1">
                <a:latin typeface="Arial" charset="0"/>
              </a:defRPr>
            </a:lvl1pPr>
          </a:lstStyle>
          <a:p>
            <a:fld id="{999236D4-B449-44AC-8434-0CCD48E6E372}" type="datetime1">
              <a:rPr lang="ru-RU" altLang="ru-RU"/>
              <a:pPr/>
              <a:t>23.03.2020</a:t>
            </a:fld>
            <a:endParaRPr lang="ru-RU" altLang="ru-RU"/>
          </a:p>
        </p:txBody>
      </p:sp>
      <p:sp>
        <p:nvSpPr>
          <p:cNvPr id="4" name="Нижний колонтитул 3"/>
          <p:cNvSpPr>
            <a:spLocks noGrp="1"/>
          </p:cNvSpPr>
          <p:nvPr>
            <p:ph type="ftr" sz="quarter" idx="11"/>
          </p:nvPr>
        </p:nvSpPr>
        <p:spPr/>
        <p:txBody>
          <a:bodyPr/>
          <a:lstStyle>
            <a:lvl1pPr>
              <a:defRPr i="1">
                <a:latin typeface="Arial" charset="0"/>
              </a:defRPr>
            </a:lvl1pPr>
          </a:lstStyle>
          <a:p>
            <a:endParaRPr lang="ru-RU" altLang="ru-RU"/>
          </a:p>
        </p:txBody>
      </p:sp>
      <p:sp>
        <p:nvSpPr>
          <p:cNvPr id="5" name="Номер слайда 4"/>
          <p:cNvSpPr>
            <a:spLocks noGrp="1"/>
          </p:cNvSpPr>
          <p:nvPr>
            <p:ph type="sldNum" sz="quarter" idx="12"/>
          </p:nvPr>
        </p:nvSpPr>
        <p:spPr/>
        <p:txBody>
          <a:bodyPr/>
          <a:lstStyle>
            <a:lvl1pPr>
              <a:defRPr i="1">
                <a:latin typeface="Arial" charset="0"/>
              </a:defRPr>
            </a:lvl1pPr>
          </a:lstStyle>
          <a:p>
            <a:fld id="{E162DF0D-3A4B-49C9-8946-3D409E9BBD54}" type="slidenum">
              <a:rPr lang="ru-RU" altLang="ru-RU"/>
              <a:pPr/>
              <a:t>‹#›</a:t>
            </a:fld>
            <a:endParaRPr lang="ru-RU" altLang="ru-RU"/>
          </a:p>
        </p:txBody>
      </p:sp>
    </p:spTree>
    <p:extLst>
      <p:ext uri="{BB962C8B-B14F-4D97-AF65-F5344CB8AC3E}">
        <p14:creationId xmlns:p14="http://schemas.microsoft.com/office/powerpoint/2010/main" xmlns="" val="24993726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i="1">
                <a:latin typeface="Arial" charset="0"/>
              </a:defRPr>
            </a:lvl1pPr>
          </a:lstStyle>
          <a:p>
            <a:fld id="{44FB9C48-B528-464D-A887-E1DA11C1D1B3}" type="datetime1">
              <a:rPr lang="ru-RU" altLang="ru-RU"/>
              <a:pPr/>
              <a:t>23.03.2020</a:t>
            </a:fld>
            <a:endParaRPr lang="ru-RU" altLang="ru-RU"/>
          </a:p>
        </p:txBody>
      </p:sp>
      <p:sp>
        <p:nvSpPr>
          <p:cNvPr id="3" name="Нижний колонтитул 2"/>
          <p:cNvSpPr>
            <a:spLocks noGrp="1"/>
          </p:cNvSpPr>
          <p:nvPr>
            <p:ph type="ftr" sz="quarter" idx="11"/>
          </p:nvPr>
        </p:nvSpPr>
        <p:spPr/>
        <p:txBody>
          <a:bodyPr/>
          <a:lstStyle>
            <a:lvl1pPr>
              <a:defRPr i="1">
                <a:latin typeface="Arial" charset="0"/>
              </a:defRPr>
            </a:lvl1pPr>
          </a:lstStyle>
          <a:p>
            <a:endParaRPr lang="ru-RU" altLang="ru-RU"/>
          </a:p>
        </p:txBody>
      </p:sp>
      <p:sp>
        <p:nvSpPr>
          <p:cNvPr id="4" name="Номер слайда 3"/>
          <p:cNvSpPr>
            <a:spLocks noGrp="1"/>
          </p:cNvSpPr>
          <p:nvPr>
            <p:ph type="sldNum" sz="quarter" idx="12"/>
          </p:nvPr>
        </p:nvSpPr>
        <p:spPr/>
        <p:txBody>
          <a:bodyPr/>
          <a:lstStyle>
            <a:lvl1pPr>
              <a:defRPr i="1">
                <a:latin typeface="Arial" charset="0"/>
              </a:defRPr>
            </a:lvl1pPr>
          </a:lstStyle>
          <a:p>
            <a:fld id="{FBC8B2F8-DF12-4F2F-8EAB-14F876954262}" type="slidenum">
              <a:rPr lang="ru-RU" altLang="ru-RU"/>
              <a:pPr/>
              <a:t>‹#›</a:t>
            </a:fld>
            <a:endParaRPr lang="ru-RU" altLang="ru-RU"/>
          </a:p>
        </p:txBody>
      </p:sp>
    </p:spTree>
    <p:extLst>
      <p:ext uri="{BB962C8B-B14F-4D97-AF65-F5344CB8AC3E}">
        <p14:creationId xmlns:p14="http://schemas.microsoft.com/office/powerpoint/2010/main" xmlns="" val="1018636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i="1">
                <a:latin typeface="Arial" charset="0"/>
              </a:defRPr>
            </a:lvl1pPr>
          </a:lstStyle>
          <a:p>
            <a:fld id="{75EF3A30-5A6A-4DF8-A0C5-B851C380C26D}"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9525838D-70A1-4FA5-BC65-24A6F2F728E5}" type="slidenum">
              <a:rPr lang="ru-RU" altLang="ru-RU"/>
              <a:pPr/>
              <a:t>‹#›</a:t>
            </a:fld>
            <a:endParaRPr lang="ru-RU" altLang="ru-RU"/>
          </a:p>
        </p:txBody>
      </p:sp>
    </p:spTree>
    <p:extLst>
      <p:ext uri="{BB962C8B-B14F-4D97-AF65-F5344CB8AC3E}">
        <p14:creationId xmlns:p14="http://schemas.microsoft.com/office/powerpoint/2010/main" xmlns="" val="789632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i="1">
                <a:latin typeface="Arial" charset="0"/>
              </a:defRPr>
            </a:lvl1pPr>
          </a:lstStyle>
          <a:p>
            <a:fld id="{3A0F3123-71BC-468F-B23F-CCC5D69D4B15}" type="datetime1">
              <a:rPr lang="ru-RU" altLang="ru-RU"/>
              <a:pPr/>
              <a:t>23.03.2020</a:t>
            </a:fld>
            <a:endParaRPr lang="ru-RU" altLang="ru-RU"/>
          </a:p>
        </p:txBody>
      </p:sp>
      <p:sp>
        <p:nvSpPr>
          <p:cNvPr id="6" name="Нижний колонтитул 5"/>
          <p:cNvSpPr>
            <a:spLocks noGrp="1"/>
          </p:cNvSpPr>
          <p:nvPr>
            <p:ph type="ftr" sz="quarter" idx="11"/>
          </p:nvPr>
        </p:nvSpPr>
        <p:spPr/>
        <p:txBody>
          <a:bodyPr/>
          <a:lstStyle>
            <a:lvl1pPr>
              <a:defRPr i="1">
                <a:latin typeface="Arial" charset="0"/>
              </a:defRPr>
            </a:lvl1pPr>
          </a:lstStyle>
          <a:p>
            <a:endParaRPr lang="ru-RU" altLang="ru-RU"/>
          </a:p>
        </p:txBody>
      </p:sp>
      <p:sp>
        <p:nvSpPr>
          <p:cNvPr id="7" name="Номер слайда 6"/>
          <p:cNvSpPr>
            <a:spLocks noGrp="1"/>
          </p:cNvSpPr>
          <p:nvPr>
            <p:ph type="sldNum" sz="quarter" idx="12"/>
          </p:nvPr>
        </p:nvSpPr>
        <p:spPr/>
        <p:txBody>
          <a:bodyPr/>
          <a:lstStyle>
            <a:lvl1pPr>
              <a:defRPr i="1">
                <a:latin typeface="Arial" charset="0"/>
              </a:defRPr>
            </a:lvl1pPr>
          </a:lstStyle>
          <a:p>
            <a:fld id="{32453493-DB89-4B6D-B855-3229B8F6D32C}" type="slidenum">
              <a:rPr lang="ru-RU" altLang="ru-RU"/>
              <a:pPr/>
              <a:t>‹#›</a:t>
            </a:fld>
            <a:endParaRPr lang="ru-RU" altLang="ru-RU"/>
          </a:p>
        </p:txBody>
      </p:sp>
    </p:spTree>
    <p:extLst>
      <p:ext uri="{BB962C8B-B14F-4D97-AF65-F5344CB8AC3E}">
        <p14:creationId xmlns:p14="http://schemas.microsoft.com/office/powerpoint/2010/main" xmlns="" val="21004118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1570123B-EA07-4254-8E58-C6F697AE70D3}"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B5C8B452-2DC9-4AB7-B0BF-E47E394E4893}" type="slidenum">
              <a:rPr lang="ru-RU" altLang="ru-RU"/>
              <a:pPr/>
              <a:t>‹#›</a:t>
            </a:fld>
            <a:endParaRPr lang="ru-RU" altLang="ru-RU"/>
          </a:p>
        </p:txBody>
      </p:sp>
    </p:spTree>
    <p:extLst>
      <p:ext uri="{BB962C8B-B14F-4D97-AF65-F5344CB8AC3E}">
        <p14:creationId xmlns:p14="http://schemas.microsoft.com/office/powerpoint/2010/main" xmlns="" val="346351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i="1">
                <a:latin typeface="Arial" charset="0"/>
              </a:defRPr>
            </a:lvl1pPr>
          </a:lstStyle>
          <a:p>
            <a:fld id="{360774E7-4F03-4DC0-B579-9DD4737B85F4}" type="datetime1">
              <a:rPr lang="ru-RU" altLang="ru-RU"/>
              <a:pPr/>
              <a:t>23.03.2020</a:t>
            </a:fld>
            <a:endParaRPr lang="ru-RU" altLang="ru-RU"/>
          </a:p>
        </p:txBody>
      </p:sp>
      <p:sp>
        <p:nvSpPr>
          <p:cNvPr id="5" name="Нижний колонтитул 4"/>
          <p:cNvSpPr>
            <a:spLocks noGrp="1"/>
          </p:cNvSpPr>
          <p:nvPr>
            <p:ph type="ftr" sz="quarter" idx="11"/>
          </p:nvPr>
        </p:nvSpPr>
        <p:spPr/>
        <p:txBody>
          <a:bodyPr/>
          <a:lstStyle>
            <a:lvl1pPr>
              <a:defRPr i="1">
                <a:latin typeface="Arial" charset="0"/>
              </a:defRPr>
            </a:lvl1pPr>
          </a:lstStyle>
          <a:p>
            <a:endParaRPr lang="ru-RU" altLang="ru-RU"/>
          </a:p>
        </p:txBody>
      </p:sp>
      <p:sp>
        <p:nvSpPr>
          <p:cNvPr id="6" name="Номер слайда 5"/>
          <p:cNvSpPr>
            <a:spLocks noGrp="1"/>
          </p:cNvSpPr>
          <p:nvPr>
            <p:ph type="sldNum" sz="quarter" idx="12"/>
          </p:nvPr>
        </p:nvSpPr>
        <p:spPr/>
        <p:txBody>
          <a:bodyPr/>
          <a:lstStyle>
            <a:lvl1pPr>
              <a:defRPr i="1">
                <a:latin typeface="Arial" charset="0"/>
              </a:defRPr>
            </a:lvl1pPr>
          </a:lstStyle>
          <a:p>
            <a:fld id="{AF8DF595-2A14-4188-93A6-D18101E08192}" type="slidenum">
              <a:rPr lang="ru-RU" altLang="ru-RU"/>
              <a:pPr/>
              <a:t>‹#›</a:t>
            </a:fld>
            <a:endParaRPr lang="ru-RU" altLang="ru-RU"/>
          </a:p>
        </p:txBody>
      </p:sp>
    </p:spTree>
    <p:extLst>
      <p:ext uri="{BB962C8B-B14F-4D97-AF65-F5344CB8AC3E}">
        <p14:creationId xmlns:p14="http://schemas.microsoft.com/office/powerpoint/2010/main" xmlns="" val="1306669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4C700AE-5196-4708-ABAF-A96EE045B61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D4911F6-FC5C-43A4-AACC-20933A75B49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solidFill>
                  <a:prstClr val="black">
                    <a:tint val="75000"/>
                  </a:prstClr>
                </a:solidFill>
              </a:rPr>
              <a:pPr/>
              <a:t>23.03.2020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solidFill>
                  <a:prstClr val="black">
                    <a:tint val="75000"/>
                  </a:prstClr>
                </a:solidFill>
              </a:rPr>
              <a:pPr/>
              <a:t>23.03.2020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solidFill>
                  <a:prstClr val="black">
                    <a:tint val="75000"/>
                  </a:prstClr>
                </a:solidFill>
              </a:rPr>
              <a:pPr/>
              <a:t>23.03.2020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38893B8-4FC8-478D-BD05-33A7BA0826C7}" type="datetime1">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solidFill>
                  <a:prstClr val="black">
                    <a:tint val="75000"/>
                  </a:prstClr>
                </a:solidFill>
              </a:rPr>
              <a:pPr/>
              <a:t>23.03.2020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7B57FB-AF54-47A4-B3F5-E49BC6357551}"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0BA1678-E226-4262-A65C-199E06DD9784}"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3927A5C0-DA37-444E-90E4-BE06AB084A24}"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C0F69C7-8C77-430E-9034-D8E1D4E5C6B3}" type="datetime1">
              <a:rPr lang="ru-RU" smtClean="0"/>
              <a:pPr/>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A5C1D93-C36F-4489-844B-0FD29E7FA205}" type="datetime1">
              <a:rPr lang="ru-RU" smtClean="0"/>
              <a:pPr/>
              <a:t>23.03.2020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182B204-087B-4253-BE1D-2BE0D313A85C}" type="datetime1">
              <a:rPr lang="ru-RU" smtClean="0"/>
              <a:pPr/>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4C14A05-2B05-4A05-95D4-F41E9EFA833D}"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BF183A1-288C-4CF8-9A1D-3EDDE6386D75}" type="datetime1">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1C0C6E77-722B-4D4C-92C3-1637BBC6CBE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pPr/>
              <a:t>23.03.2020</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Заголовок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3075" name="Текст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i="0">
                <a:solidFill>
                  <a:srgbClr val="898989"/>
                </a:solidFill>
                <a:latin typeface="Calibri" pitchFamily="34" charset="0"/>
              </a:defRPr>
            </a:lvl1pPr>
          </a:lstStyle>
          <a:p>
            <a:pPr fontAlgn="base">
              <a:spcBef>
                <a:spcPct val="0"/>
              </a:spcBef>
              <a:spcAft>
                <a:spcPct val="0"/>
              </a:spcAft>
            </a:pPr>
            <a:fld id="{EE7B800F-13EB-48CB-A46B-EB99966DDA45}" type="datetime1">
              <a:rPr lang="ru-RU" altLang="ru-RU"/>
              <a:pPr fontAlgn="base">
                <a:spcBef>
                  <a:spcPct val="0"/>
                </a:spcBef>
                <a:spcAft>
                  <a:spcPct val="0"/>
                </a:spcAft>
              </a:pPr>
              <a:t>23.03.2020</a:t>
            </a:fld>
            <a:endParaRPr lang="ru-RU" alt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i="0">
                <a:solidFill>
                  <a:srgbClr val="898989"/>
                </a:solidFill>
                <a:latin typeface="Calibri" pitchFamily="34" charset="0"/>
              </a:defRPr>
            </a:lvl1pPr>
          </a:lstStyle>
          <a:p>
            <a:pPr fontAlgn="base">
              <a:spcBef>
                <a:spcPct val="0"/>
              </a:spcBef>
              <a:spcAft>
                <a:spcPct val="0"/>
              </a:spcAft>
            </a:pPr>
            <a:endParaRPr lang="ru-RU" alt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i="0">
                <a:solidFill>
                  <a:srgbClr val="898989"/>
                </a:solidFill>
                <a:latin typeface="Calibri" pitchFamily="34" charset="0"/>
              </a:defRPr>
            </a:lvl1pPr>
          </a:lstStyle>
          <a:p>
            <a:pPr fontAlgn="base">
              <a:spcBef>
                <a:spcPct val="0"/>
              </a:spcBef>
              <a:spcAft>
                <a:spcPct val="0"/>
              </a:spcAft>
            </a:pPr>
            <a:fld id="{3180D102-E29D-4856-91F2-53A6931080E6}" type="slidenum">
              <a:rPr lang="ru-RU" altLang="ru-RU"/>
              <a:pPr fontAlgn="base">
                <a:spcBef>
                  <a:spcPct val="0"/>
                </a:spcBef>
                <a:spcAft>
                  <a:spcPct val="0"/>
                </a:spcAft>
              </a:pPr>
              <a:t>‹#›</a:t>
            </a:fld>
            <a:endParaRPr lang="ru-RU" alt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BA7625-D195-4877-AF6F-ADCE8C576380}" type="datetime1">
              <a:rPr lang="ru-RU" smtClean="0">
                <a:solidFill>
                  <a:prstClr val="black">
                    <a:tint val="75000"/>
                  </a:prstClr>
                </a:solidFill>
              </a:rPr>
              <a:pPr/>
              <a:t>23.03.2020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0C6E77-722B-4D4C-92C3-1637BBC6CBEF}" type="slidenum">
              <a:rPr lang="ru-RU" smtClean="0">
                <a:solidFill>
                  <a:prstClr val="black">
                    <a:tint val="75000"/>
                  </a:prstClr>
                </a:solidFill>
              </a:rPr>
              <a:pPr/>
              <a:t>‹#›</a:t>
            </a:fld>
            <a:endParaRPr lang="ru-RU">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image" Target="../media/image16.png"/><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oleObject" Target="../embeddings/oleObject1.bin"/><Relationship Id="rId4" Type="http://schemas.openxmlformats.org/officeDocument/2006/relationships/image" Target="../media/image2.gi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image" Target="../media/image2.gif"/><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7.bin"/><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14.bin"/><Relationship Id="rId3" Type="http://schemas.openxmlformats.org/officeDocument/2006/relationships/image" Target="../media/image2.gif"/><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12.bin"/><Relationship Id="rId5" Type="http://schemas.openxmlformats.org/officeDocument/2006/relationships/oleObject" Target="../embeddings/oleObject11.bin"/><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16.bin"/><Relationship Id="rId4" Type="http://schemas.openxmlformats.org/officeDocument/2006/relationships/oleObject" Target="../embeddings/oleObject15.bin"/></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6.jpe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hyperlink" Target="https://www.google.ru/url?sa=i&amp;url=http%3A%2F%2Ftehno-m.com%2Fkonstruirovanie.htm&amp;psig=AOvVaw13eVbSl7YF53knD6pQ_UXZ&amp;ust=1585001719855000&amp;source=images&amp;cd=vfe&amp;ved=0CAIQjRxqFwoTCNiZyveMr-gCFQAAAAAdAAAAABAF" TargetMode="External"/><Relationship Id="rId5" Type="http://schemas.openxmlformats.org/officeDocument/2006/relationships/image" Target="../media/image5.pn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9.bin"/><Relationship Id="rId5" Type="http://schemas.openxmlformats.org/officeDocument/2006/relationships/oleObject" Target="../embeddings/oleObject18.bin"/><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25.bin"/><Relationship Id="rId3" Type="http://schemas.openxmlformats.org/officeDocument/2006/relationships/image" Target="../media/image2.gif"/><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oleObject" Target="../embeddings/oleObject23.bin"/><Relationship Id="rId5" Type="http://schemas.openxmlformats.org/officeDocument/2006/relationships/oleObject" Target="../embeddings/oleObject22.bin"/><Relationship Id="rId4" Type="http://schemas.openxmlformats.org/officeDocument/2006/relationships/oleObject" Target="../embeddings/oleObject21.bin"/></Relationships>
</file>

<file path=ppt/slides/_rels/slide2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7.bin"/><Relationship Id="rId4" Type="http://schemas.openxmlformats.org/officeDocument/2006/relationships/oleObject" Target="../embeddings/oleObject26.bin"/></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30.bin"/><Relationship Id="rId5" Type="http://schemas.openxmlformats.org/officeDocument/2006/relationships/oleObject" Target="../embeddings/oleObject29.bin"/><Relationship Id="rId4" Type="http://schemas.openxmlformats.org/officeDocument/2006/relationships/oleObject" Target="../embeddings/oleObject28.bin"/></Relationships>
</file>

<file path=ppt/slides/_rels/slide2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2.gif"/><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6.bin"/><Relationship Id="rId5" Type="http://schemas.openxmlformats.org/officeDocument/2006/relationships/oleObject" Target="../embeddings/oleObject35.bin"/><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oleObject" Target="../embeddings/oleObject4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0.bin"/><Relationship Id="rId5" Type="http://schemas.openxmlformats.org/officeDocument/2006/relationships/oleObject" Target="../embeddings/oleObject39.bin"/><Relationship Id="rId4" Type="http://schemas.openxmlformats.org/officeDocument/2006/relationships/oleObject" Target="../embeddings/oleObject38.bin"/></Relationships>
</file>

<file path=ppt/slides/_rels/slide3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oleObject" Target="../embeddings/oleObject42.bin"/></Relationships>
</file>

<file path=ppt/slides/_rels/slide3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oleObject" Target="../embeddings/oleObject45.bin"/><Relationship Id="rId5" Type="http://schemas.openxmlformats.org/officeDocument/2006/relationships/oleObject" Target="../embeddings/oleObject44.bin"/><Relationship Id="rId4" Type="http://schemas.openxmlformats.org/officeDocument/2006/relationships/oleObject" Target="../embeddings/oleObject43.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notesSlide" Target="../notesSlides/notesSlide2.xml"/><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oleObject" Target="../embeddings/oleObject47.bin"/><Relationship Id="rId5" Type="http://schemas.openxmlformats.org/officeDocument/2006/relationships/oleObject" Target="../embeddings/oleObject46.bin"/><Relationship Id="rId10" Type="http://schemas.openxmlformats.org/officeDocument/2006/relationships/oleObject" Target="../embeddings/oleObject51.bin"/><Relationship Id="rId4" Type="http://schemas.openxmlformats.org/officeDocument/2006/relationships/image" Target="../media/image2.gif"/><Relationship Id="rId9" Type="http://schemas.openxmlformats.org/officeDocument/2006/relationships/oleObject" Target="../embeddings/oleObject50.bin"/></Relationships>
</file>

<file path=ppt/slides/_rels/slide39.xml.rels><?xml version="1.0" encoding="UTF-8" standalone="yes"?>
<Relationships xmlns="http://schemas.openxmlformats.org/package/2006/relationships"><Relationship Id="rId3" Type="http://schemas.openxmlformats.org/officeDocument/2006/relationships/image" Target="../media/image2.gif"/><Relationship Id="rId7"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54.bin"/><Relationship Id="rId5" Type="http://schemas.openxmlformats.org/officeDocument/2006/relationships/oleObject" Target="../embeddings/oleObject53.bin"/><Relationship Id="rId4" Type="http://schemas.openxmlformats.org/officeDocument/2006/relationships/oleObject" Target="../embeddings/oleObject52.bin"/></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60.bin"/><Relationship Id="rId3" Type="http://schemas.openxmlformats.org/officeDocument/2006/relationships/image" Target="../media/image2.gif"/><Relationship Id="rId7"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58.bin"/><Relationship Id="rId5" Type="http://schemas.openxmlformats.org/officeDocument/2006/relationships/oleObject" Target="../embeddings/oleObject57.bin"/><Relationship Id="rId10" Type="http://schemas.openxmlformats.org/officeDocument/2006/relationships/oleObject" Target="../embeddings/oleObject62.bin"/><Relationship Id="rId4" Type="http://schemas.openxmlformats.org/officeDocument/2006/relationships/oleObject" Target="../embeddings/oleObject56.bin"/><Relationship Id="rId9" Type="http://schemas.openxmlformats.org/officeDocument/2006/relationships/oleObject" Target="../embeddings/oleObject61.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67.bin"/><Relationship Id="rId3" Type="http://schemas.openxmlformats.org/officeDocument/2006/relationships/image" Target="../media/image2.gif"/><Relationship Id="rId7" Type="http://schemas.openxmlformats.org/officeDocument/2006/relationships/oleObject" Target="../embeddings/oleObject66.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5.bin"/><Relationship Id="rId5" Type="http://schemas.openxmlformats.org/officeDocument/2006/relationships/oleObject" Target="../embeddings/oleObject64.bin"/><Relationship Id="rId4" Type="http://schemas.openxmlformats.org/officeDocument/2006/relationships/oleObject" Target="../embeddings/oleObject63.bin"/><Relationship Id="rId9" Type="http://schemas.openxmlformats.org/officeDocument/2006/relationships/oleObject" Target="../embeddings/oleObject68.bin"/></Relationships>
</file>

<file path=ppt/slides/_rels/slide4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71.bin"/><Relationship Id="rId5" Type="http://schemas.openxmlformats.org/officeDocument/2006/relationships/oleObject" Target="../embeddings/oleObject70.bin"/><Relationship Id="rId4" Type="http://schemas.openxmlformats.org/officeDocument/2006/relationships/oleObject" Target="../embeddings/oleObject69.bin"/></Relationships>
</file>

<file path=ppt/slides/_rels/slide4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a:off x="0" y="2022475"/>
            <a:ext cx="9144000" cy="400110"/>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eaLnBrk="0" fontAlgn="base" hangingPunct="0">
              <a:spcBef>
                <a:spcPct val="0"/>
              </a:spcBef>
              <a:spcAft>
                <a:spcPct val="0"/>
              </a:spcAft>
            </a:pPr>
            <a:r>
              <a:rPr lang="ru-RU" altLang="ru-RU" sz="2000" b="1" i="0" dirty="0" smtClean="0">
                <a:solidFill>
                  <a:srgbClr val="000000"/>
                </a:solidFill>
                <a:latin typeface="Times New Roman" pitchFamily="18" charset="0"/>
                <a:cs typeface="Times New Roman" pitchFamily="18" charset="0"/>
              </a:rPr>
              <a:t>ПРЕДПРОФЕССИОНАЛЬНЫЙ ЭКЗАМЕН</a:t>
            </a:r>
            <a:endParaRPr lang="ru-RU" altLang="ru-RU" sz="2000" b="1" i="0" dirty="0">
              <a:solidFill>
                <a:srgbClr val="000000"/>
              </a:solidFill>
              <a:latin typeface="Times New Roman" pitchFamily="18" charset="0"/>
              <a:cs typeface="Times New Roman" pitchFamily="18" charset="0"/>
            </a:endParaRPr>
          </a:p>
        </p:txBody>
      </p:sp>
      <p:sp>
        <p:nvSpPr>
          <p:cNvPr id="16387" name="Прямоугольник 7"/>
          <p:cNvSpPr>
            <a:spLocks noChangeArrowheads="1"/>
          </p:cNvSpPr>
          <p:nvPr/>
        </p:nvSpPr>
        <p:spPr bwMode="auto">
          <a:xfrm>
            <a:off x="3730167" y="6093296"/>
            <a:ext cx="1683667"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fontAlgn="base">
              <a:spcBef>
                <a:spcPct val="0"/>
              </a:spcBef>
              <a:spcAft>
                <a:spcPct val="0"/>
              </a:spcAft>
              <a:buFontTx/>
              <a:buNone/>
            </a:pPr>
            <a:r>
              <a:rPr lang="ru-RU" altLang="ru-RU" sz="1800" b="1" dirty="0" smtClean="0">
                <a:solidFill>
                  <a:srgbClr val="000000"/>
                </a:solidFill>
                <a:latin typeface="Times New Roman" pitchFamily="18" charset="0"/>
                <a:cs typeface="Times New Roman" pitchFamily="18" charset="0"/>
              </a:rPr>
              <a:t>Москва</a:t>
            </a:r>
            <a:r>
              <a:rPr lang="en-US" altLang="ru-RU" sz="1800" b="1" dirty="0" smtClean="0">
                <a:solidFill>
                  <a:srgbClr val="000000"/>
                </a:solidFill>
                <a:latin typeface="Times New Roman" pitchFamily="18" charset="0"/>
                <a:cs typeface="Times New Roman" pitchFamily="18" charset="0"/>
              </a:rPr>
              <a:t> – 20</a:t>
            </a:r>
            <a:r>
              <a:rPr lang="ru-RU" altLang="ru-RU" sz="1800" b="1" dirty="0" smtClean="0">
                <a:solidFill>
                  <a:srgbClr val="000000"/>
                </a:solidFill>
                <a:latin typeface="Times New Roman" pitchFamily="18" charset="0"/>
                <a:cs typeface="Times New Roman" pitchFamily="18" charset="0"/>
              </a:rPr>
              <a:t>20</a:t>
            </a:r>
            <a:endParaRPr lang="ru-RU" altLang="ru-RU" sz="1800" b="1" dirty="0">
              <a:solidFill>
                <a:srgbClr val="000000"/>
              </a:solidFill>
              <a:latin typeface="Times New Roman" pitchFamily="18" charset="0"/>
              <a:cs typeface="Times New Roman" pitchFamily="18" charset="0"/>
            </a:endParaRPr>
          </a:p>
        </p:txBody>
      </p:sp>
      <p:sp>
        <p:nvSpPr>
          <p:cNvPr id="9" name="Прямоугольник 8"/>
          <p:cNvSpPr/>
          <p:nvPr/>
        </p:nvSpPr>
        <p:spPr>
          <a:xfrm>
            <a:off x="0" y="188913"/>
            <a:ext cx="9144000" cy="1477962"/>
          </a:xfrm>
          <a:prstGeom prst="rect">
            <a:avLst/>
          </a:prstGeom>
        </p:spPr>
        <p:txBody>
          <a:bodyPr>
            <a:spAutoFit/>
          </a:bodyPr>
          <a:lstStyle>
            <a:lvl1pPr>
              <a:defRPr i="1">
                <a:solidFill>
                  <a:schemeClr val="tx1"/>
                </a:solidFill>
                <a:latin typeface="Arial" charset="0"/>
              </a:defRPr>
            </a:lvl1pPr>
            <a:lvl2pPr marL="742950" indent="-285750">
              <a:defRPr i="1">
                <a:solidFill>
                  <a:schemeClr val="tx1"/>
                </a:solidFill>
                <a:latin typeface="Arial" charset="0"/>
              </a:defRPr>
            </a:lvl2pPr>
            <a:lvl3pPr marL="1143000" indent="-228600">
              <a:defRPr i="1">
                <a:solidFill>
                  <a:schemeClr val="tx1"/>
                </a:solidFill>
                <a:latin typeface="Arial" charset="0"/>
              </a:defRPr>
            </a:lvl3pPr>
            <a:lvl4pPr marL="1600200" indent="-228600">
              <a:defRPr i="1">
                <a:solidFill>
                  <a:schemeClr val="tx1"/>
                </a:solidFill>
                <a:latin typeface="Arial" charset="0"/>
              </a:defRPr>
            </a:lvl4pPr>
            <a:lvl5pPr marL="2057400" indent="-228600">
              <a:defRPr i="1">
                <a:solidFill>
                  <a:schemeClr val="tx1"/>
                </a:solidFill>
                <a:latin typeface="Arial" charset="0"/>
              </a:defRPr>
            </a:lvl5pPr>
            <a:lvl6pPr marL="2514600" indent="-228600" eaLnBrk="0" fontAlgn="base" hangingPunct="0">
              <a:spcBef>
                <a:spcPct val="0"/>
              </a:spcBef>
              <a:spcAft>
                <a:spcPct val="0"/>
              </a:spcAft>
              <a:defRPr i="1">
                <a:solidFill>
                  <a:schemeClr val="tx1"/>
                </a:solidFill>
                <a:latin typeface="Arial" charset="0"/>
              </a:defRPr>
            </a:lvl6pPr>
            <a:lvl7pPr marL="2971800" indent="-228600" eaLnBrk="0" fontAlgn="base" hangingPunct="0">
              <a:spcBef>
                <a:spcPct val="0"/>
              </a:spcBef>
              <a:spcAft>
                <a:spcPct val="0"/>
              </a:spcAft>
              <a:defRPr i="1">
                <a:solidFill>
                  <a:schemeClr val="tx1"/>
                </a:solidFill>
                <a:latin typeface="Arial" charset="0"/>
              </a:defRPr>
            </a:lvl7pPr>
            <a:lvl8pPr marL="3429000" indent="-228600" eaLnBrk="0" fontAlgn="base" hangingPunct="0">
              <a:spcBef>
                <a:spcPct val="0"/>
              </a:spcBef>
              <a:spcAft>
                <a:spcPct val="0"/>
              </a:spcAft>
              <a:defRPr i="1">
                <a:solidFill>
                  <a:schemeClr val="tx1"/>
                </a:solidFill>
                <a:latin typeface="Arial" charset="0"/>
              </a:defRPr>
            </a:lvl8pPr>
            <a:lvl9pPr marL="3886200" indent="-228600" eaLnBrk="0" fontAlgn="base" hangingPunct="0">
              <a:spcBef>
                <a:spcPct val="0"/>
              </a:spcBef>
              <a:spcAft>
                <a:spcPct val="0"/>
              </a:spcAft>
              <a:defRPr i="1">
                <a:solidFill>
                  <a:schemeClr val="tx1"/>
                </a:solidFill>
                <a:latin typeface="Arial" charset="0"/>
              </a:defRPr>
            </a:lvl9pPr>
          </a:lstStyle>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Федеральное государственное бюджетное образовательное учреждение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высшего образования </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«Московский государственный технический университет имени Н.Э. Баумана</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(национальный исследовательский университет)»</a:t>
            </a:r>
          </a:p>
          <a:p>
            <a:pPr algn="ctr" fontAlgn="base">
              <a:spcBef>
                <a:spcPct val="0"/>
              </a:spcBef>
              <a:spcAft>
                <a:spcPct val="0"/>
              </a:spcAft>
            </a:pPr>
            <a:r>
              <a:rPr lang="ru-RU" altLang="ru-RU" b="1" i="0" dirty="0">
                <a:solidFill>
                  <a:srgbClr val="000000"/>
                </a:solidFill>
                <a:latin typeface="Times New Roman" pitchFamily="18" charset="0"/>
                <a:cs typeface="Times New Roman" pitchFamily="18" charset="0"/>
              </a:rPr>
              <a:t>(МГТУ им. Н.Э. Баумана)</a:t>
            </a:r>
          </a:p>
        </p:txBody>
      </p:sp>
      <p:sp>
        <p:nvSpPr>
          <p:cNvPr id="16390" name="TextBox 1"/>
          <p:cNvSpPr txBox="1">
            <a:spLocks noChangeArrowheads="1"/>
          </p:cNvSpPr>
          <p:nvPr/>
        </p:nvSpPr>
        <p:spPr bwMode="auto">
          <a:xfrm>
            <a:off x="2358231" y="3244974"/>
            <a:ext cx="4427538"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fontAlgn="base">
              <a:spcBef>
                <a:spcPct val="0"/>
              </a:spcBef>
              <a:spcAft>
                <a:spcPct val="0"/>
              </a:spcAft>
              <a:buFontTx/>
              <a:buNone/>
            </a:pPr>
            <a:r>
              <a:rPr lang="ru-RU" altLang="ru-RU" sz="2000" b="1" dirty="0">
                <a:solidFill>
                  <a:prstClr val="black"/>
                </a:solidFill>
                <a:latin typeface="Times New Roman" pitchFamily="18" charset="0"/>
              </a:rPr>
              <a:t>Практические ситуационные задачи</a:t>
            </a:r>
          </a:p>
        </p:txBody>
      </p:sp>
      <p:sp>
        <p:nvSpPr>
          <p:cNvPr id="3" name="TextBox 2"/>
          <p:cNvSpPr txBox="1"/>
          <p:nvPr/>
        </p:nvSpPr>
        <p:spPr>
          <a:xfrm>
            <a:off x="1678676" y="2678544"/>
            <a:ext cx="5786649" cy="369332"/>
          </a:xfrm>
          <a:prstGeom prst="rect">
            <a:avLst/>
          </a:prstGeom>
          <a:noFill/>
        </p:spPr>
        <p:txBody>
          <a:bodyPr wrap="none" rtlCol="0">
            <a:spAutoFit/>
          </a:bodyPr>
          <a:lstStyle/>
          <a:p>
            <a:pPr algn="ctr"/>
            <a:r>
              <a:rPr lang="ru-RU" dirty="0" smtClean="0"/>
              <a:t>АКАДЕМИЧЕСКИЕ (НАУЧНО-ТЕХНОЛОГИЧЕСКИЕ) КЛАССЫ</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Общий алгоритм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10</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476672"/>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686881"/>
            <a:ext cx="8784976" cy="5940088"/>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Выделить (назвать) основные физические процессы и явления, лежащие в основе работы и/или оказывающие влияние на работу описанных в поставленной задаче технических объектов, а также установить их последовательность и причинно-следственные связи.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Привести, при необходимости, графическое (схематическое) описание поставленной задачи.</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Формализовать задачу, т.е. сформулировать вводимые при решении задачи допущения, привести необходимые для её решения базовые физические соотношения (формулы). </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Определить есть ли необходимость в дополнительных исходных или справочных данных.</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Составить систему уравнений (математическую модель), решить её, получить аналитические соотношения для искомых величин.</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Произвести числовые расчеты, проверив соответствие единиц измерения физических величин.</a:t>
            </a:r>
            <a:endParaRPr lang="ru-RU" altLang="ru-RU" sz="2000" dirty="0" smtClean="0">
              <a:solidFill>
                <a:srgbClr val="FF0000"/>
              </a:solidFill>
              <a:latin typeface="Times New Roman" pitchFamily="18" charset="0"/>
              <a:cs typeface="Times New Roman" pitchFamily="18" charset="0"/>
            </a:endParaRP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Представить полученные результаты в соответствии с вопросами задачи.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432048"/>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Регламент</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11</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764704"/>
            <a:ext cx="8784976" cy="2708434"/>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 билете </a:t>
            </a:r>
            <a:r>
              <a:rPr lang="ru-RU" altLang="ru-RU" sz="2000" b="1" dirty="0" smtClean="0">
                <a:latin typeface="Times New Roman" pitchFamily="18" charset="0"/>
                <a:cs typeface="Times New Roman" pitchFamily="18" charset="0"/>
              </a:rPr>
              <a:t>1 задача</a:t>
            </a:r>
            <a:r>
              <a:rPr lang="ru-RU" altLang="ru-RU" sz="2000" dirty="0" smtClean="0">
                <a:latin typeface="Times New Roman" pitchFamily="18" charset="0"/>
                <a:cs typeface="Times New Roman" pitchFamily="18" charset="0"/>
              </a:rPr>
              <a:t>, содержащая </a:t>
            </a:r>
            <a:r>
              <a:rPr lang="ru-RU" altLang="ru-RU" sz="2000" b="1" dirty="0" smtClean="0">
                <a:latin typeface="Times New Roman" pitchFamily="18" charset="0"/>
                <a:cs typeface="Times New Roman" pitchFamily="18" charset="0"/>
              </a:rPr>
              <a:t>2..3 вопроса</a:t>
            </a:r>
            <a:r>
              <a:rPr lang="ru-RU" altLang="ru-RU" sz="2000" dirty="0" smtClean="0">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Время на решение задачи: </a:t>
            </a:r>
            <a:r>
              <a:rPr lang="ru-RU" altLang="ru-RU" sz="2000" b="1" dirty="0" smtClean="0">
                <a:latin typeface="Times New Roman" pitchFamily="18" charset="0"/>
                <a:cs typeface="Times New Roman" pitchFamily="18" charset="0"/>
              </a:rPr>
              <a:t>80 минут</a:t>
            </a:r>
            <a:r>
              <a:rPr lang="ru-RU" altLang="ru-RU" sz="2000" dirty="0" smtClean="0">
                <a:latin typeface="Times New Roman" pitchFamily="18" charset="0"/>
                <a:cs typeface="Times New Roman" pitchFamily="18" charset="0"/>
              </a:rPr>
              <a:t>.</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Время на защиту: </a:t>
            </a:r>
            <a:r>
              <a:rPr lang="ru-RU" altLang="ru-RU" sz="2000" b="1" dirty="0" smtClean="0">
                <a:latin typeface="Times New Roman" pitchFamily="18" charset="0"/>
                <a:cs typeface="Times New Roman" pitchFamily="18" charset="0"/>
              </a:rPr>
              <a:t>5 минут</a:t>
            </a:r>
            <a:r>
              <a:rPr lang="ru-RU" altLang="ru-RU" sz="2000" dirty="0" smtClean="0">
                <a:latin typeface="Times New Roman" pitchFamily="18" charset="0"/>
                <a:cs typeface="Times New Roman" pitchFamily="18" charset="0"/>
              </a:rPr>
              <a:t> (включая ответы на вопросы).</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Максимально количество баллов:</a:t>
            </a:r>
          </a:p>
          <a:p>
            <a:pPr marL="457200" indent="-457200" algn="ctr">
              <a:spcBef>
                <a:spcPts val="600"/>
              </a:spcBef>
              <a:spcAft>
                <a:spcPts val="600"/>
              </a:spcAft>
            </a:pPr>
            <a:r>
              <a:rPr lang="ru-RU" altLang="ru-RU" sz="2000" b="1" dirty="0" smtClean="0">
                <a:latin typeface="Times New Roman" pitchFamily="18" charset="0"/>
                <a:cs typeface="Times New Roman" pitchFamily="18" charset="0"/>
              </a:rPr>
              <a:t>50 баллов </a:t>
            </a:r>
            <a:r>
              <a:rPr lang="ru-RU" altLang="ru-RU" sz="2000" dirty="0" smtClean="0">
                <a:latin typeface="Times New Roman" pitchFamily="18" charset="0"/>
                <a:cs typeface="Times New Roman" pitchFamily="18" charset="0"/>
              </a:rPr>
              <a:t>(Решение) + </a:t>
            </a:r>
            <a:r>
              <a:rPr lang="ru-RU" altLang="ru-RU" sz="2000" b="1" dirty="0" smtClean="0">
                <a:latin typeface="Times New Roman" pitchFamily="18" charset="0"/>
                <a:cs typeface="Times New Roman" pitchFamily="18" charset="0"/>
              </a:rPr>
              <a:t>10 баллов</a:t>
            </a:r>
            <a:r>
              <a:rPr lang="ru-RU" altLang="ru-RU" sz="2000" dirty="0" smtClean="0">
                <a:latin typeface="Times New Roman" pitchFamily="18" charset="0"/>
                <a:cs typeface="Times New Roman" pitchFamily="18" charset="0"/>
              </a:rPr>
              <a:t> (Защита) = </a:t>
            </a:r>
            <a:r>
              <a:rPr lang="ru-RU" altLang="ru-RU" sz="2000" b="1" dirty="0" smtClean="0">
                <a:latin typeface="Times New Roman" pitchFamily="18" charset="0"/>
                <a:cs typeface="Times New Roman" pitchFamily="18" charset="0"/>
              </a:rPr>
              <a:t>60 баллов</a:t>
            </a:r>
            <a:r>
              <a:rPr lang="ru-RU" altLang="ru-RU" sz="2000" dirty="0" smtClean="0">
                <a:latin typeface="Times New Roman" pitchFamily="18" charset="0"/>
                <a:cs typeface="Times New Roman" pitchFamily="18" charset="0"/>
              </a:rPr>
              <a:t>.</a:t>
            </a:r>
          </a:p>
          <a:p>
            <a:pPr marL="457200" indent="-457200" algn="just">
              <a:spcBef>
                <a:spcPts val="600"/>
              </a:spcBef>
              <a:spcAft>
                <a:spcPts val="600"/>
              </a:spcAft>
              <a:buFont typeface="+mj-lt"/>
              <a:buAutoNum type="arabicPeriod" startAt="5"/>
            </a:pPr>
            <a:r>
              <a:rPr lang="ru-RU" altLang="ru-RU" sz="2000" dirty="0" smtClean="0">
                <a:latin typeface="Times New Roman" pitchFamily="18" charset="0"/>
                <a:cs typeface="Times New Roman" pitchFamily="18" charset="0"/>
              </a:rPr>
              <a:t>Без защиты работа </a:t>
            </a:r>
            <a:r>
              <a:rPr lang="ru-RU" altLang="ru-RU" sz="2000" b="1" dirty="0" smtClean="0">
                <a:latin typeface="Times New Roman" pitchFamily="18" charset="0"/>
                <a:cs typeface="Times New Roman" pitchFamily="18" charset="0"/>
              </a:rPr>
              <a:t>не засчитывается</a:t>
            </a:r>
            <a:r>
              <a:rPr lang="ru-RU" altLang="ru-RU" sz="2000" dirty="0" smtClean="0">
                <a:latin typeface="Times New Roman" pitchFamily="18" charset="0"/>
                <a:cs typeface="Times New Roman" pitchFamily="18" charset="0"/>
              </a:rPr>
              <a:t>.</a:t>
            </a:r>
          </a:p>
        </p:txBody>
      </p:sp>
      <p:cxnSp>
        <p:nvCxnSpPr>
          <p:cNvPr id="54" name="Gerade Verbindung 20"/>
          <p:cNvCxnSpPr/>
          <p:nvPr/>
        </p:nvCxnSpPr>
        <p:spPr>
          <a:xfrm>
            <a:off x="0" y="476672"/>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all" spc="0" normalizeH="0" noProof="0" dirty="0" smtClean="0">
                <a:ln>
                  <a:noFill/>
                </a:ln>
                <a:solidFill>
                  <a:schemeClr val="tx1"/>
                </a:solidFill>
                <a:effectLst/>
                <a:uLnTx/>
                <a:uFillTx/>
                <a:latin typeface="Times New Roman" pitchFamily="18" charset="0"/>
                <a:ea typeface="Calibri" pitchFamily="34" charset="0"/>
                <a:cs typeface="Times New Roman" pitchFamily="18" charset="0"/>
              </a:rPr>
              <a:t>Задачи конструкторской направленности</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Условие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92396"/>
            <a:ext cx="8784976" cy="3323987"/>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Центробежное сцепление состоит из двух (невесомых) пружин (1), удерживающих от перемещения в радиальном направлении два фрикциона (2) (см. рисунок) массой </a:t>
            </a:r>
            <a:r>
              <a:rPr lang="ru-RU" sz="2000" i="1"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=0,1 кг каждый, способных прижиматься изнутри к барабану (3) радиусом 70 мм с коэффициентом трения </a:t>
            </a:r>
            <a:r>
              <a:rPr lang="en-US" sz="2000" i="1" dirty="0" smtClean="0">
                <a:latin typeface="Times New Roman" pitchFamily="18" charset="0"/>
                <a:cs typeface="Times New Roman" pitchFamily="18" charset="0"/>
              </a:rPr>
              <a:t>k</a:t>
            </a:r>
            <a:r>
              <a:rPr lang="ru-RU" sz="2000" dirty="0" smtClean="0">
                <a:latin typeface="Times New Roman" pitchFamily="18" charset="0"/>
                <a:cs typeface="Times New Roman" pitchFamily="18" charset="0"/>
              </a:rPr>
              <a:t>=0,3 без проскальзывания. Пружины имеют </a:t>
            </a:r>
            <a:r>
              <a:rPr lang="ru-RU" sz="2000" dirty="0" err="1" smtClean="0">
                <a:latin typeface="Times New Roman" pitchFamily="18" charset="0"/>
                <a:cs typeface="Times New Roman" pitchFamily="18" charset="0"/>
              </a:rPr>
              <a:t>преднатяг</a:t>
            </a:r>
            <a:r>
              <a:rPr lang="ru-RU" sz="2000" dirty="0" smtClean="0">
                <a:latin typeface="Times New Roman" pitchFamily="18" charset="0"/>
                <a:cs typeface="Times New Roman" pitchFamily="18" charset="0"/>
              </a:rPr>
              <a:t> (первоначально растянуты)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a:t>
            </a:r>
            <a:r>
              <a:rPr lang="en-US" sz="2000" i="1" dirty="0" smtClean="0">
                <a:latin typeface="Times New Roman" pitchFamily="18" charset="0"/>
                <a:cs typeface="Times New Roman" pitchFamily="18" charset="0"/>
              </a:rPr>
              <a:t>X</a:t>
            </a:r>
            <a:r>
              <a:rPr lang="ru-RU" sz="2000" dirty="0" smtClean="0">
                <a:latin typeface="Times New Roman" pitchFamily="18" charset="0"/>
                <a:cs typeface="Times New Roman" pitchFamily="18" charset="0"/>
              </a:rPr>
              <a:t>=5 мм. Перемещением пружины от момента начала перемещения до контакта с барабаном пренебречь.</a:t>
            </a:r>
            <a:endParaRPr 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pic>
        <p:nvPicPr>
          <p:cNvPr id="9" name="Рисунок 8" descr="D:\документы_Алёна\МГТУ Баумана\Инженерные задачи\ППЭ 2019\Задачи\Конструкторские\Фрикцион.jpg"/>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03848" y="3861048"/>
            <a:ext cx="3024336" cy="2880320"/>
          </a:xfrm>
          <a:prstGeom prst="rect">
            <a:avLst/>
          </a:prstGeom>
          <a:noFill/>
          <a:ln>
            <a:no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Условие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757148"/>
            <a:ext cx="8784976" cy="3539430"/>
          </a:xfrm>
          <a:prstGeom prst="rect">
            <a:avLst/>
          </a:prstGeom>
          <a:noFill/>
        </p:spPr>
        <p:txBody>
          <a:bodyPr wrap="square" rtlCol="0">
            <a:spAutoFit/>
          </a:bodyPr>
          <a:lstStyle/>
          <a:p>
            <a:pPr indent="457200" algn="just">
              <a:lnSpc>
                <a:spcPct val="140000"/>
              </a:lnSpc>
            </a:pPr>
            <a:r>
              <a:rPr lang="ru-RU" sz="2000" b="1" dirty="0" smtClean="0">
                <a:latin typeface="Times New Roman" pitchFamily="18" charset="0"/>
                <a:cs typeface="Times New Roman" pitchFamily="18" charset="0"/>
              </a:rPr>
              <a:t>Вопросы:</a:t>
            </a:r>
          </a:p>
          <a:p>
            <a:pPr indent="457200" algn="just">
              <a:lnSpc>
                <a:spcPct val="140000"/>
              </a:lnSpc>
            </a:pPr>
            <a:r>
              <a:rPr lang="ru-RU" sz="2000" dirty="0" smtClean="0">
                <a:latin typeface="Times New Roman" pitchFamily="18" charset="0"/>
                <a:cs typeface="Times New Roman" pitchFamily="18" charset="0"/>
              </a:rPr>
              <a:t>1) Определить потребную жесткость пружин, если потребная частота вращения, при которой начинается передача момента (т.е. фрикционы входят в зацепление с барабаном) равна </a:t>
            </a:r>
            <a:r>
              <a:rPr lang="ru-RU" sz="2000" i="1" dirty="0" smtClean="0">
                <a:latin typeface="Times New Roman" pitchFamily="18" charset="0"/>
                <a:cs typeface="Times New Roman" pitchFamily="18" charset="0"/>
              </a:rPr>
              <a:t>n</a:t>
            </a:r>
            <a:r>
              <a:rPr lang="ru-RU" sz="2000" baseline="-25000" dirty="0" smtClean="0">
                <a:latin typeface="Times New Roman" pitchFamily="18" charset="0"/>
                <a:cs typeface="Times New Roman" pitchFamily="18" charset="0"/>
              </a:rPr>
              <a:t>1</a:t>
            </a:r>
            <a:r>
              <a:rPr lang="ru-RU" sz="2000" dirty="0" smtClean="0">
                <a:latin typeface="Times New Roman" pitchFamily="18" charset="0"/>
                <a:cs typeface="Times New Roman" pitchFamily="18" charset="0"/>
              </a:rPr>
              <a:t>=10 Гц.</a:t>
            </a:r>
          </a:p>
          <a:p>
            <a:pPr indent="457200" algn="just">
              <a:lnSpc>
                <a:spcPct val="140000"/>
              </a:lnSpc>
            </a:pPr>
            <a:r>
              <a:rPr lang="ru-RU" sz="2000" dirty="0" smtClean="0">
                <a:latin typeface="Times New Roman" pitchFamily="18" charset="0"/>
                <a:cs typeface="Times New Roman" pitchFamily="18" charset="0"/>
              </a:rPr>
              <a:t>2) Определить время разгона барабана и связанных с ним деталей, если частота вращения ведущего вала постоянна за время разгона и равна 30 Гц, начальная частота вращения барабана равна нулю, а приведенный момент инерции барабана и ведомых деталей равен 0,2 кг/м</a:t>
            </a:r>
            <a:r>
              <a:rPr lang="ru-RU" sz="2000" baseline="30000" dirty="0" smtClean="0">
                <a:latin typeface="Times New Roman" pitchFamily="18" charset="0"/>
                <a:cs typeface="Times New Roman" pitchFamily="18" charset="0"/>
              </a:rPr>
              <a:t>2</a:t>
            </a:r>
            <a:r>
              <a:rPr lang="ru-RU" sz="2000" dirty="0" smtClean="0">
                <a:latin typeface="Times New Roman" pitchFamily="18" charset="0"/>
                <a:cs typeface="Times New Roman" pitchFamily="18" charset="0"/>
              </a:rPr>
              <a:t>.</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1" name="Рисунок 20" descr="D:\учёба\тимур\мцв.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19060" y="1041470"/>
            <a:ext cx="4592697" cy="3483769"/>
          </a:xfrm>
          <a:prstGeom prst="rect">
            <a:avLst/>
          </a:prstGeom>
          <a:noFill/>
          <a:ln>
            <a:noFill/>
          </a:ln>
        </p:spPr>
      </p:pic>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6140142"/>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1) Для начала разберёмся с жесткостью пружины.</a:t>
            </a:r>
          </a:p>
          <a:p>
            <a:pPr algn="just">
              <a:lnSpc>
                <a:spcPct val="150000"/>
              </a:lnSpc>
              <a:spcBef>
                <a:spcPts val="600"/>
              </a:spcBef>
            </a:pPr>
            <a:endParaRPr lang="ru-RU" sz="2000" dirty="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На фрикцион действуют две силы – центробежная и сила упругости со стороны растянутой пружины.</a:t>
            </a:r>
          </a:p>
          <a:p>
            <a:pPr algn="just">
              <a:lnSpc>
                <a:spcPct val="150000"/>
              </a:lnSpc>
              <a:spcBef>
                <a:spcPts val="600"/>
              </a:spcBef>
            </a:pPr>
            <a:endParaRPr lang="ru-RU" sz="32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el-GR" sz="2000" dirty="0" smtClean="0">
                <a:latin typeface="Times New Roman" pitchFamily="18" charset="0"/>
                <a:cs typeface="Times New Roman" pitchFamily="18" charset="0"/>
              </a:rPr>
              <a:t>Δ</a:t>
            </a:r>
            <a:r>
              <a:rPr lang="en-US" sz="2000" i="1" dirty="0" smtClean="0">
                <a:latin typeface="Times New Roman" pitchFamily="18" charset="0"/>
                <a:cs typeface="Times New Roman" pitchFamily="18" charset="0"/>
              </a:rPr>
              <a:t>X</a:t>
            </a:r>
            <a:r>
              <a:rPr lang="ru-RU" sz="2000" dirty="0" smtClean="0">
                <a:latin typeface="Times New Roman" pitchFamily="18" charset="0"/>
                <a:cs typeface="Times New Roman" pitchFamily="18" charset="0"/>
              </a:rPr>
              <a:t> – </a:t>
            </a:r>
            <a:r>
              <a:rPr lang="ru-RU" sz="2000" dirty="0" err="1" smtClean="0">
                <a:latin typeface="Times New Roman" pitchFamily="18" charset="0"/>
                <a:cs typeface="Times New Roman" pitchFamily="18" charset="0"/>
              </a:rPr>
              <a:t>преднатяг</a:t>
            </a:r>
            <a:r>
              <a:rPr lang="ru-RU" sz="2000" dirty="0" smtClean="0">
                <a:latin typeface="Times New Roman" pitchFamily="18" charset="0"/>
                <a:cs typeface="Times New Roman" pitchFamily="18" charset="0"/>
              </a:rPr>
              <a:t> пружины, </a:t>
            </a:r>
            <a:r>
              <a:rPr lang="ru-RU" sz="2000" i="1" dirty="0" smtClean="0">
                <a:latin typeface="Times New Roman" pitchFamily="18" charset="0"/>
                <a:cs typeface="Times New Roman" pitchFamily="18" charset="0"/>
              </a:rPr>
              <a:t>f</a:t>
            </a:r>
            <a:r>
              <a:rPr lang="ru-RU" sz="2000" dirty="0" smtClean="0">
                <a:latin typeface="Times New Roman" pitchFamily="18" charset="0"/>
                <a:cs typeface="Times New Roman" pitchFamily="18" charset="0"/>
              </a:rPr>
              <a:t> – частота вращения, </a:t>
            </a:r>
            <a:r>
              <a:rPr lang="el-GR" sz="2000" dirty="0" smtClean="0">
                <a:latin typeface="Times New Roman" pitchFamily="18" charset="0"/>
                <a:cs typeface="Times New Roman" pitchFamily="18" charset="0"/>
              </a:rPr>
              <a:t>ω</a:t>
            </a:r>
            <a:r>
              <a:rPr lang="ru-RU" sz="2000" dirty="0" smtClean="0">
                <a:latin typeface="Times New Roman" pitchFamily="18" charset="0"/>
                <a:cs typeface="Times New Roman" pitchFamily="18" charset="0"/>
              </a:rPr>
              <a:t> – угловая скорость.</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4"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 name="Объект 2"/>
          <p:cNvGraphicFramePr>
            <a:graphicFrameLocks noChangeAspect="1"/>
          </p:cNvGraphicFramePr>
          <p:nvPr>
            <p:extLst>
              <p:ext uri="{D42A27DB-BD31-4B8C-83A1-F6EECF244321}">
                <p14:modId xmlns:p14="http://schemas.microsoft.com/office/powerpoint/2010/main" xmlns="" val="2155487587"/>
              </p:ext>
            </p:extLst>
          </p:nvPr>
        </p:nvGraphicFramePr>
        <p:xfrm>
          <a:off x="755577" y="5514671"/>
          <a:ext cx="1692997" cy="493791"/>
        </p:xfrm>
        <a:graphic>
          <a:graphicData uri="http://schemas.openxmlformats.org/presentationml/2006/ole">
            <p:oleObj spid="_x0000_s228545" name="Equation" r:id="rId5" imgW="838200" imgH="241300" progId="Equation.DSMT4">
              <p:embed/>
            </p:oleObj>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xmlns="" val="934958930"/>
              </p:ext>
            </p:extLst>
          </p:nvPr>
        </p:nvGraphicFramePr>
        <p:xfrm>
          <a:off x="2793407" y="5514671"/>
          <a:ext cx="1616043" cy="493791"/>
        </p:xfrm>
        <a:graphic>
          <a:graphicData uri="http://schemas.openxmlformats.org/presentationml/2006/ole">
            <p:oleObj spid="_x0000_s228546" name="Equation" r:id="rId6" imgW="799753" imgH="241195" progId="Equation.DSMT4">
              <p:embed/>
            </p:oleObj>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xmlns="" val="1577602397"/>
              </p:ext>
            </p:extLst>
          </p:nvPr>
        </p:nvGraphicFramePr>
        <p:xfrm>
          <a:off x="4785242" y="5514671"/>
          <a:ext cx="1539089" cy="506617"/>
        </p:xfrm>
        <a:graphic>
          <a:graphicData uri="http://schemas.openxmlformats.org/presentationml/2006/ole">
            <p:oleObj spid="_x0000_s228547" name="Equation" r:id="rId7" imgW="761669" imgH="253890" progId="Equation.DSMT4">
              <p:embed/>
            </p:oleObj>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xmlns="" val="2031536416"/>
              </p:ext>
            </p:extLst>
          </p:nvPr>
        </p:nvGraphicFramePr>
        <p:xfrm>
          <a:off x="6817271" y="5514671"/>
          <a:ext cx="1571153" cy="416837"/>
        </p:xfrm>
        <a:graphic>
          <a:graphicData uri="http://schemas.openxmlformats.org/presentationml/2006/ole">
            <p:oleObj spid="_x0000_s228548" name="Equation" r:id="rId8" imgW="774364" imgH="203112"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16</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6140142"/>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Поскольку зазор равен нулю – передача момента начинается при равенстве указанных сил </a:t>
            </a:r>
          </a:p>
          <a:p>
            <a:pPr algn="just">
              <a:lnSpc>
                <a:spcPct val="150000"/>
              </a:lnSpc>
              <a:spcBef>
                <a:spcPts val="600"/>
              </a:spcBef>
            </a:pPr>
            <a:endParaRPr lang="ru-RU" sz="24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откуда</a:t>
            </a:r>
          </a:p>
          <a:p>
            <a:pPr algn="just">
              <a:lnSpc>
                <a:spcPct val="150000"/>
              </a:lnSpc>
              <a:spcBef>
                <a:spcPts val="600"/>
              </a:spcBef>
            </a:pPr>
            <a:endParaRPr lang="ru-RU" sz="24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2) Время разгона.</a:t>
            </a:r>
          </a:p>
          <a:p>
            <a:pPr algn="just">
              <a:lnSpc>
                <a:spcPct val="150000"/>
              </a:lnSpc>
              <a:spcBef>
                <a:spcPts val="600"/>
              </a:spcBef>
            </a:pPr>
            <a:r>
              <a:rPr lang="ru-RU" sz="2000" dirty="0" smtClean="0">
                <a:latin typeface="Times New Roman" pitchFamily="18" charset="0"/>
                <a:cs typeface="Times New Roman" pitchFamily="18" charset="0"/>
              </a:rPr>
              <a:t>Общее усилие прижима фрикциона (сила реакции опоры)</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4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для частоты 30 Гц</a:t>
            </a:r>
          </a:p>
          <a:p>
            <a:pPr algn="just">
              <a:lnSpc>
                <a:spcPct val="150000"/>
              </a:lnSpc>
              <a:spcBef>
                <a:spcPts val="600"/>
              </a:spcBef>
            </a:pPr>
            <a:r>
              <a:rPr lang="ru-RU" sz="2000" dirty="0" smtClean="0">
                <a:latin typeface="Times New Roman" pitchFamily="18" charset="0"/>
                <a:cs typeface="Times New Roman" pitchFamily="18" charset="0"/>
              </a:rPr>
              <a:t>	</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25" name="Object 1"/>
          <p:cNvGraphicFramePr>
            <a:graphicFrameLocks noChangeAspect="1"/>
          </p:cNvGraphicFramePr>
          <p:nvPr/>
        </p:nvGraphicFramePr>
        <p:xfrm>
          <a:off x="3212850" y="1687306"/>
          <a:ext cx="2376265" cy="445550"/>
        </p:xfrm>
        <a:graphic>
          <a:graphicData uri="http://schemas.openxmlformats.org/presentationml/2006/ole">
            <p:oleObj spid="_x0000_s282699" name="Equation" r:id="rId4" imgW="1524000" imgH="279400" progId="Equation.DSMT4">
              <p:embed/>
            </p:oleObj>
          </a:graphicData>
        </a:graphic>
      </p:graphicFrame>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27" name="Object 3"/>
          <p:cNvGraphicFramePr>
            <a:graphicFrameLocks noChangeAspect="1"/>
          </p:cNvGraphicFramePr>
          <p:nvPr/>
        </p:nvGraphicFramePr>
        <p:xfrm>
          <a:off x="2915816" y="2716120"/>
          <a:ext cx="2970333" cy="712880"/>
        </p:xfrm>
        <a:graphic>
          <a:graphicData uri="http://schemas.openxmlformats.org/presentationml/2006/ole">
            <p:oleObj spid="_x0000_s282700" name="Equation" r:id="rId5" imgW="1905000" imgH="457200" progId="Equation.DSMT4">
              <p:embed/>
            </p:oleObj>
          </a:graphicData>
        </a:graphic>
      </p:graphicFrame>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29" name="Object 5"/>
          <p:cNvGraphicFramePr>
            <a:graphicFrameLocks noChangeAspect="1"/>
          </p:cNvGraphicFramePr>
          <p:nvPr/>
        </p:nvGraphicFramePr>
        <p:xfrm>
          <a:off x="3635896" y="4392461"/>
          <a:ext cx="1463116" cy="404691"/>
        </p:xfrm>
        <a:graphic>
          <a:graphicData uri="http://schemas.openxmlformats.org/presentationml/2006/ole">
            <p:oleObj spid="_x0000_s282701" name="Equation" r:id="rId6" imgW="901309" imgH="241195" progId="Equation.DSMT4">
              <p:embed/>
            </p:oleObj>
          </a:graphicData>
        </a:graphic>
      </p:graphicFrame>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31" name="Object 7"/>
          <p:cNvGraphicFramePr>
            <a:graphicFrameLocks noChangeAspect="1"/>
          </p:cNvGraphicFramePr>
          <p:nvPr/>
        </p:nvGraphicFramePr>
        <p:xfrm>
          <a:off x="2771800" y="4970513"/>
          <a:ext cx="3069793" cy="474711"/>
        </p:xfrm>
        <a:graphic>
          <a:graphicData uri="http://schemas.openxmlformats.org/presentationml/2006/ole">
            <p:oleObj spid="_x0000_s282702" name="Equation" r:id="rId7" imgW="1854200" imgH="279400" progId="Equation.DSMT4">
              <p:embed/>
            </p:oleObj>
          </a:graphicData>
        </a:graphic>
      </p:graphicFrame>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82633" name="Object 9"/>
          <p:cNvGraphicFramePr>
            <a:graphicFrameLocks noChangeAspect="1"/>
          </p:cNvGraphicFramePr>
          <p:nvPr/>
        </p:nvGraphicFramePr>
        <p:xfrm>
          <a:off x="3635896" y="6165304"/>
          <a:ext cx="1305145" cy="417646"/>
        </p:xfrm>
        <a:graphic>
          <a:graphicData uri="http://schemas.openxmlformats.org/presentationml/2006/ole">
            <p:oleObj spid="_x0000_s282703" name="Equation" r:id="rId8" imgW="711200" imgH="228600" progId="Equation.DSMT4">
              <p:embed/>
            </p:oleObj>
          </a:graphicData>
        </a:graphic>
      </p:graphicFrame>
    </p:spTree>
    <p:extLst>
      <p:ext uri="{BB962C8B-B14F-4D97-AF65-F5344CB8AC3E}">
        <p14:creationId xmlns:p14="http://schemas.microsoft.com/office/powerpoint/2010/main" xmlns="" val="12042729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17</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5401479"/>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Сила трения определяется как</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А соответствующий крутящий момент для одного фрикциона</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и для пары</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Угловое ускорение, момент и момент инерции связаны как</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откуда угловое ускорение </a:t>
            </a:r>
          </a:p>
          <a:p>
            <a:pPr algn="just">
              <a:lnSpc>
                <a:spcPct val="150000"/>
              </a:lnSpc>
              <a:spcBef>
                <a:spcPts val="600"/>
              </a:spcBef>
            </a:pPr>
            <a:endParaRPr lang="ru-RU" sz="2000" dirty="0" smtClean="0">
              <a:latin typeface="Times New Roman" pitchFamily="18" charset="0"/>
              <a:cs typeface="Times New Roman" pitchFamily="18" charset="0"/>
            </a:endParaRP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15" name="Object 7"/>
          <p:cNvGraphicFramePr>
            <a:graphicFrameLocks noChangeAspect="1"/>
          </p:cNvGraphicFramePr>
          <p:nvPr/>
        </p:nvGraphicFramePr>
        <p:xfrm>
          <a:off x="3253384" y="1163851"/>
          <a:ext cx="2130946" cy="392941"/>
        </p:xfrm>
        <a:graphic>
          <a:graphicData uri="http://schemas.openxmlformats.org/presentationml/2006/ole">
            <p:oleObj spid="_x0000_s375889" name="Equation" r:id="rId4" imgW="1346200" imgH="241300" progId="Equation.DSMT4">
              <p:embed/>
            </p:oleObj>
          </a:graphicData>
        </a:graphic>
      </p:graphicFrame>
      <p:sp>
        <p:nvSpPr>
          <p:cNvPr id="375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17" name="Object 9"/>
          <p:cNvGraphicFramePr>
            <a:graphicFrameLocks noChangeAspect="1"/>
          </p:cNvGraphicFramePr>
          <p:nvPr/>
        </p:nvGraphicFramePr>
        <p:xfrm>
          <a:off x="2994333" y="2328393"/>
          <a:ext cx="2649048" cy="380527"/>
        </p:xfrm>
        <a:graphic>
          <a:graphicData uri="http://schemas.openxmlformats.org/presentationml/2006/ole">
            <p:oleObj spid="_x0000_s375890" name="Equation" r:id="rId5" imgW="1727200" imgH="241300" progId="Equation.DSMT4">
              <p:embed/>
            </p:oleObj>
          </a:graphicData>
        </a:graphic>
      </p:graphicFrame>
      <p:sp>
        <p:nvSpPr>
          <p:cNvPr id="3758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19" name="Object 11"/>
          <p:cNvGraphicFramePr>
            <a:graphicFrameLocks noChangeAspect="1"/>
          </p:cNvGraphicFramePr>
          <p:nvPr/>
        </p:nvGraphicFramePr>
        <p:xfrm>
          <a:off x="2982913" y="3357563"/>
          <a:ext cx="2673350" cy="390525"/>
        </p:xfrm>
        <a:graphic>
          <a:graphicData uri="http://schemas.openxmlformats.org/presentationml/2006/ole">
            <p:oleObj spid="_x0000_s375891" name="Equation" r:id="rId6" imgW="1688367" imgH="241195" progId="Equation.DSMT4">
              <p:embed/>
            </p:oleObj>
          </a:graphicData>
        </a:graphic>
      </p:graphicFrame>
      <p:sp>
        <p:nvSpPr>
          <p:cNvPr id="375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21" name="Object 13"/>
          <p:cNvGraphicFramePr>
            <a:graphicFrameLocks noChangeAspect="1"/>
          </p:cNvGraphicFramePr>
          <p:nvPr/>
        </p:nvGraphicFramePr>
        <p:xfrm>
          <a:off x="3716294" y="4477494"/>
          <a:ext cx="1205126" cy="391666"/>
        </p:xfrm>
        <a:graphic>
          <a:graphicData uri="http://schemas.openxmlformats.org/presentationml/2006/ole">
            <p:oleObj spid="_x0000_s375892" name="Equation" r:id="rId7" imgW="761669" imgH="241195" progId="Equation.DSMT4">
              <p:embed/>
            </p:oleObj>
          </a:graphicData>
        </a:graphic>
      </p:graphicFrame>
      <p:sp>
        <p:nvSpPr>
          <p:cNvPr id="375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5823" name="Object 15"/>
          <p:cNvGraphicFramePr>
            <a:graphicFrameLocks noChangeAspect="1"/>
          </p:cNvGraphicFramePr>
          <p:nvPr/>
        </p:nvGraphicFramePr>
        <p:xfrm>
          <a:off x="3214608" y="5602188"/>
          <a:ext cx="2208499" cy="635124"/>
        </p:xfrm>
        <a:graphic>
          <a:graphicData uri="http://schemas.openxmlformats.org/presentationml/2006/ole">
            <p:oleObj spid="_x0000_s375893" name="Equation" r:id="rId8" imgW="1447800" imgH="419100" progId="Equation.DSMT4">
              <p:embed/>
            </p:oleObj>
          </a:graphicData>
        </a:graphic>
      </p:graphicFrame>
    </p:spTree>
    <p:extLst>
      <p:ext uri="{BB962C8B-B14F-4D97-AF65-F5344CB8AC3E}">
        <p14:creationId xmlns:p14="http://schemas.microsoft.com/office/powerpoint/2010/main" xmlns="" val="12042729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8" name="Gerade Verbindung 20"/>
          <p:cNvCxnSpPr/>
          <p:nvPr/>
        </p:nvCxnSpPr>
        <p:spPr>
          <a:xfrm>
            <a:off x="0" y="548680"/>
            <a:ext cx="9144000" cy="0"/>
          </a:xfrm>
          <a:prstGeom prst="line">
            <a:avLst/>
          </a:prstGeom>
          <a:ln w="190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1.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18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2631490"/>
          </a:xfrm>
          <a:prstGeom prst="rect">
            <a:avLst/>
          </a:prstGeom>
          <a:noFill/>
        </p:spPr>
        <p:txBody>
          <a:bodyPr wrap="square" rtlCol="0">
            <a:spAutoFit/>
          </a:bodyPr>
          <a:lstStyle/>
          <a:p>
            <a:pPr indent="457200" algn="just" defTabSz="215900">
              <a:lnSpc>
                <a:spcPct val="150000"/>
              </a:lnSpc>
              <a:spcBef>
                <a:spcPts val="600"/>
              </a:spcBef>
            </a:pPr>
            <a:r>
              <a:rPr lang="ru-RU" sz="2000" dirty="0" smtClean="0">
                <a:latin typeface="Times New Roman" pitchFamily="18" charset="0"/>
                <a:cs typeface="Times New Roman" pitchFamily="18" charset="0"/>
              </a:rPr>
              <a:t>Потребная угловая скорость ведомой группы деталей соответствует частоте 20 Гц и равна </a:t>
            </a:r>
          </a:p>
          <a:p>
            <a:pPr indent="457200" algn="just">
              <a:lnSpc>
                <a:spcPct val="150000"/>
              </a:lnSpc>
              <a:spcBef>
                <a:spcPts val="600"/>
              </a:spcBef>
            </a:pPr>
            <a:endParaRPr lang="ru-RU" sz="2000" dirty="0" smtClean="0">
              <a:latin typeface="Times New Roman" pitchFamily="18" charset="0"/>
              <a:cs typeface="Times New Roman" pitchFamily="18" charset="0"/>
            </a:endParaRPr>
          </a:p>
          <a:p>
            <a:pPr indent="457200" algn="just">
              <a:lnSpc>
                <a:spcPct val="150000"/>
              </a:lnSpc>
              <a:spcBef>
                <a:spcPts val="600"/>
              </a:spcBef>
            </a:pPr>
            <a:r>
              <a:rPr lang="ru-RU" sz="2000" dirty="0" smtClean="0">
                <a:latin typeface="Times New Roman" pitchFamily="18" charset="0"/>
                <a:cs typeface="Times New Roman" pitchFamily="18" charset="0"/>
              </a:rPr>
              <a:t>Вычислим время разгона </a:t>
            </a:r>
          </a:p>
          <a:p>
            <a:pPr algn="just">
              <a:lnSpc>
                <a:spcPct val="150000"/>
              </a:lnSpc>
              <a:spcBef>
                <a:spcPts val="600"/>
              </a:spcBef>
            </a:pPr>
            <a:r>
              <a:rPr lang="ru-RU" sz="2000" dirty="0" smtClean="0">
                <a:latin typeface="Times New Roman" pitchFamily="18" charset="0"/>
                <a:cs typeface="Times New Roman" pitchFamily="18" charset="0"/>
              </a:rPr>
              <a:t> </a:t>
            </a:r>
          </a:p>
        </p:txBody>
      </p:sp>
      <p:sp>
        <p:nvSpPr>
          <p:cNvPr id="13107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6"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3107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3"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8358"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8364"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5" name="Rectangle 44"/>
          <p:cNvSpPr>
            <a:spLocks noChangeArrowheads="1"/>
          </p:cNvSpPr>
          <p:nvPr/>
        </p:nvSpPr>
        <p:spPr bwMode="auto">
          <a:xfrm>
            <a:off x="2859677" y="3216548"/>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17" name="Rectangle 46"/>
          <p:cNvSpPr>
            <a:spLocks noChangeArrowheads="1"/>
          </p:cNvSpPr>
          <p:nvPr/>
        </p:nvSpPr>
        <p:spPr bwMode="auto">
          <a:xfrm>
            <a:off x="3995936" y="4483883"/>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0" name="Rectangle 48"/>
          <p:cNvSpPr>
            <a:spLocks noChangeArrowheads="1"/>
          </p:cNvSpPr>
          <p:nvPr/>
        </p:nvSpPr>
        <p:spPr bwMode="auto">
          <a:xfrm>
            <a:off x="4615452" y="5126537"/>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28262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2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82634"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16"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18"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20" name="Rectangle 1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22" name="Rectangle 1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5824" name="Rectangle 1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76840"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376839" name="Object 7"/>
          <p:cNvGraphicFramePr>
            <a:graphicFrameLocks noChangeAspect="1"/>
          </p:cNvGraphicFramePr>
          <p:nvPr/>
        </p:nvGraphicFramePr>
        <p:xfrm>
          <a:off x="3347864" y="1628800"/>
          <a:ext cx="2572111" cy="393189"/>
        </p:xfrm>
        <a:graphic>
          <a:graphicData uri="http://schemas.openxmlformats.org/presentationml/2006/ole">
            <p:oleObj spid="_x0000_s376868" name="Equation" r:id="rId4" imgW="1498600" imgH="228600" progId="Equation.DSMT4">
              <p:embed/>
            </p:oleObj>
          </a:graphicData>
        </a:graphic>
      </p:graphicFrame>
      <p:sp>
        <p:nvSpPr>
          <p:cNvPr id="376842" name="Rectangle 10"/>
          <p:cNvSpPr>
            <a:spLocks noChangeArrowheads="1"/>
          </p:cNvSpPr>
          <p:nvPr/>
        </p:nvSpPr>
        <p:spPr bwMode="auto">
          <a:xfrm>
            <a:off x="0" y="0"/>
            <a:ext cx="9144000" cy="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ru-RU"/>
          </a:p>
        </p:txBody>
      </p:sp>
      <p:graphicFrame>
        <p:nvGraphicFramePr>
          <p:cNvPr id="376841" name="Object 9"/>
          <p:cNvGraphicFramePr>
            <a:graphicFrameLocks noChangeAspect="1"/>
          </p:cNvGraphicFramePr>
          <p:nvPr/>
        </p:nvGraphicFramePr>
        <p:xfrm>
          <a:off x="3822966" y="2740918"/>
          <a:ext cx="1621907" cy="688082"/>
        </p:xfrm>
        <a:graphic>
          <a:graphicData uri="http://schemas.openxmlformats.org/presentationml/2006/ole">
            <p:oleObj spid="_x0000_s376869" name="Equation" r:id="rId5" imgW="952087" imgH="393529" progId="Equation.DSMT4">
              <p:embed/>
            </p:oleObj>
          </a:graphicData>
        </a:graphic>
      </p:graphicFrame>
    </p:spTree>
    <p:extLst>
      <p:ext uri="{BB962C8B-B14F-4D97-AF65-F5344CB8AC3E}">
        <p14:creationId xmlns:p14="http://schemas.microsoft.com/office/powerpoint/2010/main" xmlns="" val="12042729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5000"/>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all" spc="0" normalizeH="0" noProof="0" dirty="0" smtClean="0">
                <a:ln>
                  <a:noFill/>
                </a:ln>
                <a:solidFill>
                  <a:schemeClr val="tx1"/>
                </a:solidFill>
                <a:effectLst/>
                <a:uLnTx/>
                <a:uFillTx/>
                <a:latin typeface="Times New Roman" pitchFamily="18" charset="0"/>
                <a:ea typeface="Calibri" pitchFamily="34" charset="0"/>
                <a:cs typeface="Times New Roman" pitchFamily="18" charset="0"/>
              </a:rPr>
              <a:t>Задачи исследовательской направленности</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Введение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45408" y="711732"/>
            <a:ext cx="8784976" cy="3653372"/>
          </a:xfrm>
          <a:prstGeom prst="rect">
            <a:avLst/>
          </a:prstGeom>
          <a:noFill/>
        </p:spPr>
        <p:txBody>
          <a:bodyPr wrap="square" rtlCol="0">
            <a:spAutoFit/>
          </a:bodyPr>
          <a:lstStyle/>
          <a:p>
            <a:pPr indent="457200" algn="just">
              <a:lnSpc>
                <a:spcPct val="130000"/>
              </a:lnSpc>
            </a:pPr>
            <a:r>
              <a:rPr lang="ru-RU" sz="2000" dirty="0">
                <a:solidFill>
                  <a:srgbClr val="333333"/>
                </a:solidFill>
                <a:latin typeface="Times New Roman" panose="02020603050405020304" pitchFamily="18" charset="0"/>
              </a:rPr>
              <a:t>ТЕХНИЧЕСКАЯ ФИЗИКА</a:t>
            </a:r>
            <a:r>
              <a:rPr lang="ru-RU" sz="2000" b="1" dirty="0">
                <a:solidFill>
                  <a:srgbClr val="333333"/>
                </a:solidFill>
                <a:latin typeface="Helvetica Neue"/>
              </a:rPr>
              <a:t> </a:t>
            </a:r>
            <a:r>
              <a:rPr lang="ru-RU" sz="2000" dirty="0">
                <a:solidFill>
                  <a:srgbClr val="333333"/>
                </a:solidFill>
                <a:latin typeface="Times New Roman" panose="02020603050405020304" pitchFamily="18" charset="0"/>
              </a:rPr>
              <a:t>является областью техники, включающей совокупность средств, способов и методов человеческой деятельности, связанных с разработкой, созданием и эксплуатацией аппаратов и </a:t>
            </a:r>
            <a:r>
              <a:rPr lang="ru-RU" sz="2000" dirty="0" smtClean="0">
                <a:solidFill>
                  <a:srgbClr val="333333"/>
                </a:solidFill>
                <a:latin typeface="Times New Roman" panose="02020603050405020304" pitchFamily="18" charset="0"/>
              </a:rPr>
              <a:t>установок.</a:t>
            </a:r>
          </a:p>
          <a:p>
            <a:pPr algn="just">
              <a:lnSpc>
                <a:spcPct val="130000"/>
              </a:lnSpc>
            </a:pPr>
            <a:r>
              <a:rPr lang="ru-RU" sz="2000" b="1" dirty="0" smtClean="0">
                <a:solidFill>
                  <a:srgbClr val="333333"/>
                </a:solidFill>
                <a:latin typeface="Times New Roman" panose="02020603050405020304" pitchFamily="18" charset="0"/>
              </a:rPr>
              <a:t>Виды </a:t>
            </a:r>
            <a:r>
              <a:rPr lang="ru-RU" sz="2000" b="1" dirty="0">
                <a:solidFill>
                  <a:srgbClr val="333333"/>
                </a:solidFill>
                <a:latin typeface="Times New Roman" panose="02020603050405020304" pitchFamily="18" charset="0"/>
              </a:rPr>
              <a:t>профессиональной </a:t>
            </a:r>
            <a:r>
              <a:rPr lang="ru-RU" sz="2000" b="1" dirty="0" smtClean="0">
                <a:solidFill>
                  <a:srgbClr val="333333"/>
                </a:solidFill>
                <a:latin typeface="Times New Roman" panose="02020603050405020304" pitchFamily="18" charset="0"/>
              </a:rPr>
              <a:t>деятельности специалиста:</a:t>
            </a:r>
            <a:endParaRPr lang="ru-RU" sz="2000" dirty="0">
              <a:solidFill>
                <a:srgbClr val="333333"/>
              </a:solidFill>
              <a:latin typeface="Times New Roman" panose="02020603050405020304" pitchFamily="18" charset="0"/>
            </a:endParaRPr>
          </a:p>
          <a:p>
            <a:pPr algn="just">
              <a:lnSpc>
                <a:spcPct val="130000"/>
              </a:lnSpc>
            </a:pPr>
            <a:r>
              <a:rPr lang="ru-RU" sz="2000" dirty="0">
                <a:solidFill>
                  <a:srgbClr val="333333"/>
                </a:solidFill>
                <a:latin typeface="Times New Roman" panose="02020603050405020304" pitchFamily="18" charset="0"/>
              </a:rPr>
              <a:t>- проектно-конструкторская и </a:t>
            </a:r>
            <a:r>
              <a:rPr lang="ru-RU" sz="2000" dirty="0" smtClean="0">
                <a:solidFill>
                  <a:srgbClr val="333333"/>
                </a:solidFill>
                <a:latin typeface="Times New Roman" panose="02020603050405020304" pitchFamily="18" charset="0"/>
              </a:rPr>
              <a:t>производственно-технологическая</a:t>
            </a:r>
            <a:r>
              <a:rPr lang="ru-RU" sz="2000" dirty="0">
                <a:solidFill>
                  <a:srgbClr val="333333"/>
                </a:solidFill>
                <a:latin typeface="Times New Roman" panose="02020603050405020304" pitchFamily="18" charset="0"/>
              </a:rPr>
              <a:t>;</a:t>
            </a:r>
          </a:p>
          <a:p>
            <a:pPr algn="just">
              <a:lnSpc>
                <a:spcPct val="130000"/>
              </a:lnSpc>
            </a:pPr>
            <a:r>
              <a:rPr lang="ru-RU" sz="2000" dirty="0" smtClean="0">
                <a:solidFill>
                  <a:srgbClr val="333333"/>
                </a:solidFill>
                <a:latin typeface="Times New Roman" panose="02020603050405020304" pitchFamily="18" charset="0"/>
              </a:rPr>
              <a:t>- исследовательская;</a:t>
            </a:r>
          </a:p>
          <a:p>
            <a:pPr algn="just">
              <a:lnSpc>
                <a:spcPct val="130000"/>
              </a:lnSpc>
            </a:pPr>
            <a:r>
              <a:rPr lang="ru-RU" sz="2000" dirty="0">
                <a:solidFill>
                  <a:srgbClr val="333333"/>
                </a:solidFill>
                <a:latin typeface="Times New Roman" panose="02020603050405020304" pitchFamily="18" charset="0"/>
              </a:rPr>
              <a:t>- </a:t>
            </a:r>
            <a:r>
              <a:rPr lang="ru-RU" sz="2000" dirty="0" smtClean="0">
                <a:solidFill>
                  <a:srgbClr val="333333"/>
                </a:solidFill>
                <a:latin typeface="Times New Roman" panose="02020603050405020304" pitchFamily="18" charset="0"/>
              </a:rPr>
              <a:t>организационно-управленческая;</a:t>
            </a:r>
            <a:endParaRPr lang="ru-RU" sz="2000" dirty="0">
              <a:solidFill>
                <a:srgbClr val="333333"/>
              </a:solidFill>
              <a:latin typeface="Times New Roman" panose="02020603050405020304" pitchFamily="18" charset="0"/>
            </a:endParaRPr>
          </a:p>
          <a:p>
            <a:pPr algn="just">
              <a:lnSpc>
                <a:spcPct val="130000"/>
              </a:lnSpc>
            </a:pPr>
            <a:r>
              <a:rPr lang="ru-RU" sz="2000" dirty="0">
                <a:solidFill>
                  <a:srgbClr val="333333"/>
                </a:solidFill>
                <a:latin typeface="Times New Roman" panose="02020603050405020304" pitchFamily="18" charset="0"/>
              </a:rPr>
              <a:t>- эксплуатация и сервисное обслуживание;</a:t>
            </a:r>
          </a:p>
          <a:p>
            <a:pPr algn="just">
              <a:lnSpc>
                <a:spcPct val="130000"/>
              </a:lnSpc>
            </a:pPr>
            <a:r>
              <a:rPr lang="ru-RU" sz="2000" dirty="0">
                <a:solidFill>
                  <a:srgbClr val="333333"/>
                </a:solidFill>
                <a:latin typeface="Times New Roman" panose="02020603050405020304" pitchFamily="18" charset="0"/>
              </a:rPr>
              <a:t>- </a:t>
            </a:r>
            <a:r>
              <a:rPr lang="ru-RU" sz="2000" dirty="0" smtClean="0">
                <a:solidFill>
                  <a:srgbClr val="333333"/>
                </a:solidFill>
                <a:latin typeface="Times New Roman" panose="02020603050405020304" pitchFamily="18" charset="0"/>
              </a:rPr>
              <a:t>монтажно-наладочная</a:t>
            </a:r>
            <a:r>
              <a:rPr lang="ru-RU" sz="2000" dirty="0" smtClean="0">
                <a:solidFill>
                  <a:srgbClr val="333333"/>
                </a:solidFill>
                <a:latin typeface="Times New Roman" panose="02020603050405020304" pitchFamily="18" charset="0"/>
              </a:rPr>
              <a:t>.</a:t>
            </a:r>
            <a:endParaRPr 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2"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pic>
        <p:nvPicPr>
          <p:cNvPr id="241666" name="Picture 2" descr="C:\Users\LV\Desktop\eb16d18bcb5e73d66bbf1fc434e62e17.jpg"/>
          <p:cNvPicPr>
            <a:picLocks noChangeAspect="1" noChangeArrowheads="1"/>
          </p:cNvPicPr>
          <p:nvPr/>
        </p:nvPicPr>
        <p:blipFill>
          <a:blip r:embed="rId3" cstate="print"/>
          <a:srcRect l="13335"/>
          <a:stretch>
            <a:fillRect/>
          </a:stretch>
        </p:blipFill>
        <p:spPr bwMode="auto">
          <a:xfrm>
            <a:off x="6948264" y="4725144"/>
            <a:ext cx="1944216" cy="1620000"/>
          </a:xfrm>
          <a:prstGeom prst="rect">
            <a:avLst/>
          </a:prstGeom>
          <a:noFill/>
        </p:spPr>
      </p:pic>
      <p:pic>
        <p:nvPicPr>
          <p:cNvPr id="241670" name="Picture 6" descr="C:\Users\LV\Desktop\kafedra1.jpg"/>
          <p:cNvPicPr>
            <a:picLocks noChangeAspect="1" noChangeArrowheads="1"/>
          </p:cNvPicPr>
          <p:nvPr/>
        </p:nvPicPr>
        <p:blipFill>
          <a:blip r:embed="rId4" cstate="print"/>
          <a:srcRect r="19991"/>
          <a:stretch>
            <a:fillRect/>
          </a:stretch>
        </p:blipFill>
        <p:spPr bwMode="auto">
          <a:xfrm>
            <a:off x="2531773" y="4725144"/>
            <a:ext cx="1944216" cy="1620000"/>
          </a:xfrm>
          <a:prstGeom prst="rect">
            <a:avLst/>
          </a:prstGeom>
          <a:noFill/>
        </p:spPr>
      </p:pic>
      <p:pic>
        <p:nvPicPr>
          <p:cNvPr id="241672" name="Picture 8" descr="C:\Users\LV\Desktop\untitled.png"/>
          <p:cNvPicPr>
            <a:picLocks noChangeAspect="1" noChangeArrowheads="1"/>
          </p:cNvPicPr>
          <p:nvPr/>
        </p:nvPicPr>
        <p:blipFill>
          <a:blip r:embed="rId5" cstate="print"/>
          <a:srcRect l="10001"/>
          <a:stretch>
            <a:fillRect/>
          </a:stretch>
        </p:blipFill>
        <p:spPr bwMode="auto">
          <a:xfrm>
            <a:off x="4740018" y="4725144"/>
            <a:ext cx="1944216" cy="1620000"/>
          </a:xfrm>
          <a:prstGeom prst="rect">
            <a:avLst/>
          </a:prstGeom>
          <a:noFill/>
        </p:spPr>
      </p:pic>
      <p:pic>
        <p:nvPicPr>
          <p:cNvPr id="241674" name="Picture 10" descr="Картинки по запросу &quot;конструирование&quot;">
            <a:hlinkClick r:id="rId6"/>
          </p:cNvPr>
          <p:cNvPicPr>
            <a:picLocks noChangeAspect="1" noChangeArrowheads="1"/>
          </p:cNvPicPr>
          <p:nvPr/>
        </p:nvPicPr>
        <p:blipFill>
          <a:blip r:embed="rId7" cstate="print"/>
          <a:srcRect l="6842"/>
          <a:stretch>
            <a:fillRect/>
          </a:stretch>
        </p:blipFill>
        <p:spPr bwMode="auto">
          <a:xfrm>
            <a:off x="323528" y="4725144"/>
            <a:ext cx="1944216" cy="162000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a:t>
            </a:r>
            <a:r>
              <a:rPr lang="ru-RU" sz="2400" b="1" dirty="0">
                <a:latin typeface="Times New Roman" pitchFamily="18" charset="0"/>
                <a:ea typeface="Calibri" pitchFamily="34" charset="0"/>
                <a:cs typeface="Times New Roman" pitchFamily="18" charset="0"/>
              </a:rPr>
              <a:t>Условие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20</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620688"/>
            <a:ext cx="8784976" cy="3323987"/>
          </a:xfrm>
          <a:prstGeom prst="rect">
            <a:avLst/>
          </a:prstGeom>
          <a:noFill/>
        </p:spPr>
        <p:txBody>
          <a:bodyPr wrap="square" rtlCol="0">
            <a:spAutoFit/>
          </a:bodyPr>
          <a:lstStyle/>
          <a:p>
            <a:pPr indent="457200" algn="just">
              <a:lnSpc>
                <a:spcPct val="150000"/>
              </a:lnSpc>
            </a:pPr>
            <a:r>
              <a:rPr lang="ru-RU" sz="2000" dirty="0">
                <a:latin typeface="Times New Roman" pitchFamily="18" charset="0"/>
                <a:cs typeface="Times New Roman" pitchFamily="18" charset="0"/>
              </a:rPr>
              <a:t>Определить с какой минимальной высоты надо сбросить исследуемый объект массой 8 кг, чтобы при свободном падении установившаяся скорость его движения была больше местной скорости звука. Площадь поперечного сечения объекта – 0,04 м</a:t>
            </a:r>
            <a:r>
              <a:rPr lang="ru-RU" sz="2000" baseline="30000" dirty="0">
                <a:latin typeface="Times New Roman" pitchFamily="18" charset="0"/>
                <a:cs typeface="Times New Roman" pitchFamily="18" charset="0"/>
              </a:rPr>
              <a:t>2</a:t>
            </a:r>
            <a:r>
              <a:rPr lang="ru-RU" sz="2000" dirty="0">
                <a:latin typeface="Times New Roman" pitchFamily="18" charset="0"/>
                <a:cs typeface="Times New Roman" pitchFamily="18" charset="0"/>
              </a:rPr>
              <a:t>, коэффициент аэродинамического (лобового) сопротивления 0,4</a:t>
            </a:r>
            <a:r>
              <a:rPr lang="ru-RU" sz="2000" dirty="0" smtClean="0">
                <a:latin typeface="Times New Roman" pitchFamily="18" charset="0"/>
                <a:cs typeface="Times New Roman" pitchFamily="18" charset="0"/>
              </a:rPr>
              <a:t>.</a:t>
            </a:r>
          </a:p>
          <a:p>
            <a:pPr indent="457200" algn="just">
              <a:lnSpc>
                <a:spcPct val="150000"/>
              </a:lnSpc>
            </a:pPr>
            <a:endParaRPr lang="ru-RU" sz="2000" dirty="0" smtClean="0">
              <a:latin typeface="Times New Roman" pitchFamily="18" charset="0"/>
              <a:cs typeface="Times New Roman" pitchFamily="18" charset="0"/>
            </a:endParaRPr>
          </a:p>
          <a:p>
            <a:pPr indent="457200" algn="just">
              <a:lnSpc>
                <a:spcPct val="150000"/>
              </a:lnSpc>
            </a:pPr>
            <a:r>
              <a:rPr lang="ru-RU" sz="2000" i="1" dirty="0">
                <a:latin typeface="Times New Roman" pitchFamily="18" charset="0"/>
                <a:cs typeface="Times New Roman" pitchFamily="18" charset="0"/>
              </a:rPr>
              <a:t>Примечание: задачу можно решать графически.</a:t>
            </a:r>
            <a:endParaRPr lang="ru-RU" sz="2000" i="1"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0858565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a:t>
            </a:r>
            <a:r>
              <a:rPr lang="ru-RU" sz="2400" b="1" dirty="0">
                <a:latin typeface="Times New Roman" pitchFamily="18" charset="0"/>
                <a:ea typeface="Calibri" pitchFamily="34" charset="0"/>
                <a:cs typeface="Times New Roman" pitchFamily="18" charset="0"/>
              </a:rPr>
              <a:t>Дополнительная </a:t>
            </a:r>
            <a:r>
              <a:rPr lang="ru-RU" sz="2400" b="1" dirty="0" smtClean="0">
                <a:latin typeface="Times New Roman" pitchFamily="18" charset="0"/>
                <a:ea typeface="Calibri" pitchFamily="34" charset="0"/>
                <a:cs typeface="Times New Roman" pitchFamily="18" charset="0"/>
              </a:rPr>
              <a:t>информация</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21</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0" name="TextBox 9"/>
          <p:cNvSpPr txBox="1"/>
          <p:nvPr/>
        </p:nvSpPr>
        <p:spPr>
          <a:xfrm>
            <a:off x="179512" y="620688"/>
            <a:ext cx="8784976" cy="6370975"/>
          </a:xfrm>
          <a:prstGeom prst="rect">
            <a:avLst/>
          </a:prstGeom>
          <a:noFill/>
        </p:spPr>
        <p:txBody>
          <a:bodyPr wrap="square" rtlCol="0">
            <a:spAutoFit/>
          </a:bodyPr>
          <a:lstStyle/>
          <a:p>
            <a:pPr indent="457200" algn="just">
              <a:lnSpc>
                <a:spcPct val="150000"/>
              </a:lnSpc>
            </a:pPr>
            <a:r>
              <a:rPr lang="ru-RU" sz="2000" dirty="0">
                <a:latin typeface="Times New Roman" pitchFamily="18" charset="0"/>
                <a:cs typeface="Times New Roman" pitchFamily="18" charset="0"/>
              </a:rPr>
              <a:t>Для высот от 10000 до 80000 м зависимости температуры </a:t>
            </a:r>
            <a:r>
              <a:rPr lang="ru-RU" sz="2000" i="1" dirty="0">
                <a:latin typeface="Times New Roman" pitchFamily="18" charset="0"/>
                <a:cs typeface="Times New Roman" pitchFamily="18" charset="0"/>
              </a:rPr>
              <a:t>T</a:t>
            </a:r>
            <a:r>
              <a:rPr lang="ru-RU" sz="2000" dirty="0">
                <a:latin typeface="Times New Roman" pitchFamily="18" charset="0"/>
                <a:cs typeface="Times New Roman" pitchFamily="18" charset="0"/>
              </a:rPr>
              <a:t> (К) и давления </a:t>
            </a:r>
            <a:r>
              <a:rPr lang="ru-RU" sz="2000" i="1" dirty="0">
                <a:latin typeface="Times New Roman" pitchFamily="18" charset="0"/>
                <a:cs typeface="Times New Roman" pitchFamily="18" charset="0"/>
              </a:rPr>
              <a:t>p</a:t>
            </a:r>
            <a:r>
              <a:rPr lang="ru-RU" sz="2000" dirty="0">
                <a:latin typeface="Times New Roman" pitchFamily="18" charset="0"/>
                <a:cs typeface="Times New Roman" pitchFamily="18" charset="0"/>
              </a:rPr>
              <a:t> (Па) воздуха от высоты </a:t>
            </a:r>
            <a:r>
              <a:rPr lang="ru-RU" sz="2000" i="1" dirty="0">
                <a:latin typeface="Times New Roman" pitchFamily="18" charset="0"/>
                <a:cs typeface="Times New Roman" pitchFamily="18" charset="0"/>
              </a:rPr>
              <a:t>H</a:t>
            </a:r>
            <a:r>
              <a:rPr lang="ru-RU" sz="2000" dirty="0">
                <a:latin typeface="Times New Roman" pitchFamily="18" charset="0"/>
                <a:cs typeface="Times New Roman" pitchFamily="18" charset="0"/>
              </a:rPr>
              <a:t> (м) можно записать в виде</a:t>
            </a:r>
            <a:r>
              <a:rPr lang="ru-RU" sz="2000" dirty="0" smtClean="0">
                <a:latin typeface="Times New Roman" pitchFamily="18" charset="0"/>
                <a:cs typeface="Times New Roman" pitchFamily="18" charset="0"/>
              </a:rPr>
              <a:t>:</a:t>
            </a:r>
          </a:p>
          <a:p>
            <a:pPr algn="just">
              <a:lnSpc>
                <a:spcPct val="150000"/>
              </a:lnSpc>
            </a:pPr>
            <a:endParaRPr lang="en-US" sz="36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ru-RU" sz="2000" i="1" dirty="0">
                <a:latin typeface="Times New Roman" pitchFamily="18" charset="0"/>
                <a:cs typeface="Times New Roman" pitchFamily="18" charset="0"/>
              </a:rPr>
              <a:t>р</a:t>
            </a:r>
            <a:r>
              <a:rPr lang="ru-RU" sz="2000" baseline="-25000" dirty="0">
                <a:latin typeface="Times New Roman" pitchFamily="18" charset="0"/>
                <a:cs typeface="Times New Roman" pitchFamily="18" charset="0"/>
              </a:rPr>
              <a:t>0</a:t>
            </a:r>
            <a:r>
              <a:rPr lang="ru-RU" sz="2000" dirty="0">
                <a:latin typeface="Times New Roman" pitchFamily="18" charset="0"/>
                <a:cs typeface="Times New Roman" pitchFamily="18" charset="0"/>
              </a:rPr>
              <a:t> – давление на уровне моря, </a:t>
            </a:r>
            <a:r>
              <a:rPr lang="ru-RU" sz="2000" i="1" dirty="0">
                <a:latin typeface="Times New Roman" pitchFamily="18" charset="0"/>
                <a:cs typeface="Times New Roman" pitchFamily="18" charset="0"/>
              </a:rPr>
              <a:t>М</a:t>
            </a:r>
            <a:r>
              <a:rPr lang="ru-RU" sz="2000" dirty="0">
                <a:latin typeface="Times New Roman" pitchFamily="18" charset="0"/>
                <a:cs typeface="Times New Roman" pitchFamily="18" charset="0"/>
              </a:rPr>
              <a:t> = 29·10</a:t>
            </a:r>
            <a:r>
              <a:rPr lang="ru-RU" sz="2000" baseline="30000" dirty="0">
                <a:latin typeface="Times New Roman" pitchFamily="18" charset="0"/>
                <a:cs typeface="Times New Roman" pitchFamily="18" charset="0"/>
              </a:rPr>
              <a:t>-3</a:t>
            </a:r>
            <a:r>
              <a:rPr lang="ru-RU" sz="2000" dirty="0">
                <a:latin typeface="Times New Roman" pitchFamily="18" charset="0"/>
                <a:cs typeface="Times New Roman" pitchFamily="18" charset="0"/>
              </a:rPr>
              <a:t> кг/моль – молярная масса воздуха </a:t>
            </a:r>
            <a:r>
              <a:rPr lang="ru-RU" sz="2000" i="1" dirty="0" smtClean="0">
                <a:latin typeface="Times New Roman" pitchFamily="18" charset="0"/>
                <a:cs typeface="Times New Roman" pitchFamily="18" charset="0"/>
              </a:rPr>
              <a:t>R</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8,31 Дж/(</a:t>
            </a:r>
            <a:r>
              <a:rPr lang="ru-RU" sz="2000" dirty="0" err="1">
                <a:latin typeface="Times New Roman" pitchFamily="18" charset="0"/>
                <a:cs typeface="Times New Roman" pitchFamily="18" charset="0"/>
              </a:rPr>
              <a:t>моль·К</a:t>
            </a:r>
            <a:r>
              <a:rPr lang="ru-RU" sz="2000" dirty="0">
                <a:latin typeface="Times New Roman" pitchFamily="18" charset="0"/>
                <a:cs typeface="Times New Roman" pitchFamily="18" charset="0"/>
              </a:rPr>
              <a:t>) – универсальная газовая постоянная.</a:t>
            </a:r>
          </a:p>
          <a:p>
            <a:pPr indent="457200" algn="just">
              <a:lnSpc>
                <a:spcPct val="150000"/>
              </a:lnSpc>
            </a:pPr>
            <a:r>
              <a:rPr lang="ru-RU" sz="2000" dirty="0">
                <a:latin typeface="Times New Roman" pitchFamily="18" charset="0"/>
                <a:cs typeface="Times New Roman" pitchFamily="18" charset="0"/>
              </a:rPr>
              <a:t>Сила сопротивления воздуха </a:t>
            </a:r>
            <a:endParaRPr lang="ru-RU" sz="2000" dirty="0" smtClean="0">
              <a:latin typeface="Times New Roman" pitchFamily="18" charset="0"/>
              <a:cs typeface="Times New Roman" pitchFamily="18" charset="0"/>
            </a:endParaRPr>
          </a:p>
          <a:p>
            <a:pPr indent="457200" algn="just">
              <a:lnSpc>
                <a:spcPct val="150000"/>
              </a:lnSpc>
            </a:pPr>
            <a:endParaRPr lang="ru-RU" sz="2400" i="1" dirty="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ru-RU" sz="2000" i="1" dirty="0" err="1">
                <a:latin typeface="Times New Roman" pitchFamily="18" charset="0"/>
                <a:cs typeface="Times New Roman" pitchFamily="18" charset="0"/>
              </a:rPr>
              <a:t>Cx</a:t>
            </a:r>
            <a:r>
              <a:rPr lang="ru-RU" sz="2000" dirty="0">
                <a:latin typeface="Times New Roman" pitchFamily="18" charset="0"/>
                <a:cs typeface="Times New Roman" pitchFamily="18" charset="0"/>
              </a:rPr>
              <a:t> – коэффициент лобового сопротивления, </a:t>
            </a:r>
            <a:r>
              <a:rPr lang="ru-RU" sz="2000" i="1" dirty="0">
                <a:latin typeface="Times New Roman" pitchFamily="18" charset="0"/>
                <a:cs typeface="Times New Roman" pitchFamily="18" charset="0"/>
              </a:rPr>
              <a:t>ρ</a:t>
            </a:r>
            <a:r>
              <a:rPr lang="ru-RU" sz="2000" dirty="0">
                <a:latin typeface="Times New Roman" pitchFamily="18" charset="0"/>
                <a:cs typeface="Times New Roman" pitchFamily="18" charset="0"/>
              </a:rPr>
              <a:t> = 1,29 кг/м</a:t>
            </a:r>
            <a:r>
              <a:rPr lang="ru-RU" sz="2000" baseline="30000" dirty="0">
                <a:latin typeface="Times New Roman" pitchFamily="18" charset="0"/>
                <a:cs typeface="Times New Roman" pitchFamily="18" charset="0"/>
              </a:rPr>
              <a:t>3</a:t>
            </a:r>
            <a:r>
              <a:rPr lang="ru-RU" sz="2000" dirty="0">
                <a:latin typeface="Times New Roman" pitchFamily="18" charset="0"/>
                <a:cs typeface="Times New Roman" pitchFamily="18" charset="0"/>
              </a:rPr>
              <a:t> – плотность воздуха, </a:t>
            </a:r>
            <a:r>
              <a:rPr lang="ru-RU" sz="2000" i="1" dirty="0" smtClean="0">
                <a:latin typeface="Times New Roman" pitchFamily="18" charset="0"/>
                <a:cs typeface="Times New Roman" pitchFamily="18" charset="0"/>
              </a:rPr>
              <a:t>v</a:t>
            </a:r>
            <a:r>
              <a:rPr lang="ru-RU" sz="2000" dirty="0" smtClean="0">
                <a:latin typeface="Times New Roman" pitchFamily="18" charset="0"/>
                <a:cs typeface="Times New Roman" pitchFamily="18" charset="0"/>
              </a:rPr>
              <a:t> </a:t>
            </a:r>
            <a:r>
              <a:rPr lang="ru-RU" sz="2000" dirty="0">
                <a:latin typeface="Times New Roman" pitchFamily="18" charset="0"/>
                <a:cs typeface="Times New Roman" pitchFamily="18" charset="0"/>
              </a:rPr>
              <a:t>– скорость объекта, </a:t>
            </a:r>
            <a:r>
              <a:rPr lang="ru-RU" sz="2000" i="1" dirty="0">
                <a:latin typeface="Times New Roman" pitchFamily="18" charset="0"/>
                <a:cs typeface="Times New Roman" pitchFamily="18" charset="0"/>
              </a:rPr>
              <a:t>S</a:t>
            </a:r>
            <a:r>
              <a:rPr lang="ru-RU" sz="2000" dirty="0">
                <a:latin typeface="Times New Roman" pitchFamily="18" charset="0"/>
                <a:cs typeface="Times New Roman" pitchFamily="18" charset="0"/>
              </a:rPr>
              <a:t> – площадь поперечного сечения (миделя).</a:t>
            </a:r>
          </a:p>
          <a:p>
            <a:pPr indent="457200" algn="just">
              <a:lnSpc>
                <a:spcPct val="150000"/>
              </a:lnSpc>
            </a:pPr>
            <a:r>
              <a:rPr lang="ru-RU" sz="2000" dirty="0">
                <a:latin typeface="Times New Roman" pitchFamily="18" charset="0"/>
                <a:cs typeface="Times New Roman" pitchFamily="18" charset="0"/>
              </a:rPr>
              <a:t>Местная скорость </a:t>
            </a:r>
            <a:r>
              <a:rPr lang="ru-RU" sz="2000" dirty="0" smtClean="0">
                <a:latin typeface="Times New Roman" pitchFamily="18" charset="0"/>
                <a:cs typeface="Times New Roman" pitchFamily="18" charset="0"/>
              </a:rPr>
              <a:t>звука</a:t>
            </a:r>
            <a:endParaRPr lang="en-US" sz="2000" dirty="0" smtClean="0">
              <a:latin typeface="Times New Roman" pitchFamily="18" charset="0"/>
              <a:cs typeface="Times New Roman" pitchFamily="18" charset="0"/>
            </a:endParaRPr>
          </a:p>
          <a:p>
            <a:pPr indent="457200" algn="just">
              <a:lnSpc>
                <a:spcPct val="150000"/>
              </a:lnSpc>
            </a:pPr>
            <a:endParaRPr lang="en-US" sz="2800" dirty="0">
              <a:latin typeface="Times New Roman" pitchFamily="18" charset="0"/>
              <a:ea typeface="Times New Roman" panose="02020603050405020304" pitchFamily="18" charset="0"/>
              <a:cs typeface="Times New Roman" pitchFamily="18" charset="0"/>
            </a:endParaRPr>
          </a:p>
          <a:p>
            <a:pPr algn="just">
              <a:lnSpc>
                <a:spcPct val="150000"/>
              </a:lnSpc>
            </a:pPr>
            <a:r>
              <a:rPr lang="ru-RU" sz="2000" dirty="0" smtClean="0">
                <a:latin typeface="Times New Roman" panose="02020603050405020304" pitchFamily="18" charset="0"/>
                <a:ea typeface="Times New Roman" panose="02020603050405020304" pitchFamily="18" charset="0"/>
              </a:rPr>
              <a:t>где </a:t>
            </a:r>
            <a:r>
              <a:rPr lang="en-US" sz="2000" i="1" dirty="0">
                <a:latin typeface="Times New Roman" panose="02020603050405020304" pitchFamily="18" charset="0"/>
                <a:ea typeface="Times New Roman" panose="02020603050405020304" pitchFamily="18" charset="0"/>
              </a:rPr>
              <a:t>k</a:t>
            </a:r>
            <a:r>
              <a:rPr lang="ru-RU" sz="2000" dirty="0">
                <a:latin typeface="Times New Roman" panose="02020603050405020304" pitchFamily="18" charset="0"/>
                <a:ea typeface="Times New Roman" panose="02020603050405020304" pitchFamily="18" charset="0"/>
              </a:rPr>
              <a:t> = 1,4 – показатель адиабаты</a:t>
            </a:r>
            <a:r>
              <a:rPr lang="ru-RU" sz="2000" dirty="0" smtClean="0">
                <a:latin typeface="Times New Roman" panose="02020603050405020304" pitchFamily="18" charset="0"/>
                <a:ea typeface="Times New Roman" panose="02020603050405020304" pitchFamily="18" charset="0"/>
              </a:rPr>
              <a:t>.</a:t>
            </a:r>
            <a:endParaRPr lang="ru-RU" sz="2000" i="1" dirty="0" smtClean="0">
              <a:latin typeface="Times New Roman" pitchFamily="18" charset="0"/>
              <a:cs typeface="Times New Roman" pitchFamily="18" charset="0"/>
            </a:endParaRPr>
          </a:p>
        </p:txBody>
      </p:sp>
      <p:graphicFrame>
        <p:nvGraphicFramePr>
          <p:cNvPr id="2" name="Объект 1"/>
          <p:cNvGraphicFramePr>
            <a:graphicFrameLocks noChangeAspect="1"/>
          </p:cNvGraphicFramePr>
          <p:nvPr>
            <p:extLst>
              <p:ext uri="{D42A27DB-BD31-4B8C-83A1-F6EECF244321}">
                <p14:modId xmlns:p14="http://schemas.microsoft.com/office/powerpoint/2010/main" xmlns="" val="555132772"/>
              </p:ext>
            </p:extLst>
          </p:nvPr>
        </p:nvGraphicFramePr>
        <p:xfrm>
          <a:off x="1439653" y="1809859"/>
          <a:ext cx="2327424" cy="365196"/>
        </p:xfrm>
        <a:graphic>
          <a:graphicData uri="http://schemas.openxmlformats.org/presentationml/2006/ole">
            <p:oleObj spid="_x0000_s347236" name="Equation" r:id="rId4" imgW="1295400" imgH="203200" progId="Equation.DSMT4">
              <p:embed/>
            </p:oleObj>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xmlns="" val="2763430020"/>
              </p:ext>
            </p:extLst>
          </p:nvPr>
        </p:nvGraphicFramePr>
        <p:xfrm>
          <a:off x="4833169" y="1628800"/>
          <a:ext cx="2835175" cy="781527"/>
        </p:xfrm>
        <a:graphic>
          <a:graphicData uri="http://schemas.openxmlformats.org/presentationml/2006/ole">
            <p:oleObj spid="_x0000_s347237" name="Equation" r:id="rId5" imgW="1574800" imgH="431800" progId="Equation.DSMT4">
              <p:embed/>
            </p:oleObj>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xmlns="" val="1611398742"/>
              </p:ext>
            </p:extLst>
          </p:nvPr>
        </p:nvGraphicFramePr>
        <p:xfrm>
          <a:off x="3491880" y="3701602"/>
          <a:ext cx="1979588" cy="777694"/>
        </p:xfrm>
        <a:graphic>
          <a:graphicData uri="http://schemas.openxmlformats.org/presentationml/2006/ole">
            <p:oleObj spid="_x0000_s347238" name="Equation" r:id="rId6" imgW="1066800" imgH="419100" progId="Equation.DSMT4">
              <p:embed/>
            </p:oleObj>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xmlns="" val="327679597"/>
              </p:ext>
            </p:extLst>
          </p:nvPr>
        </p:nvGraphicFramePr>
        <p:xfrm>
          <a:off x="3635896" y="5626449"/>
          <a:ext cx="1568288" cy="810378"/>
        </p:xfrm>
        <a:graphic>
          <a:graphicData uri="http://schemas.openxmlformats.org/presentationml/2006/ole">
            <p:oleObj spid="_x0000_s347239" name="Equation" r:id="rId7" imgW="850531" imgH="444307" progId="Equation.DSMT4">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22</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251520" y="643910"/>
            <a:ext cx="8640960" cy="4339650"/>
          </a:xfrm>
          <a:prstGeom prst="rect">
            <a:avLst/>
          </a:prstGeom>
          <a:noFill/>
        </p:spPr>
        <p:txBody>
          <a:bodyPr wrap="square" rtlCol="0">
            <a:spAutoFit/>
          </a:bodyPr>
          <a:lstStyle/>
          <a:p>
            <a:pPr indent="457200" algn="just">
              <a:lnSpc>
                <a:spcPct val="150000"/>
              </a:lnSpc>
            </a:pPr>
            <a:r>
              <a:rPr lang="ru-RU" sz="2000" dirty="0">
                <a:latin typeface="Times New Roman" pitchFamily="18" charset="0"/>
                <a:cs typeface="Times New Roman" pitchFamily="18" charset="0"/>
              </a:rPr>
              <a:t>На падающее тело </a:t>
            </a:r>
            <a:r>
              <a:rPr lang="ru-RU" sz="2000" dirty="0" smtClean="0">
                <a:latin typeface="Times New Roman" pitchFamily="18" charset="0"/>
                <a:cs typeface="Times New Roman" pitchFamily="18" charset="0"/>
              </a:rPr>
              <a:t>действуют силы </a:t>
            </a:r>
            <a:r>
              <a:rPr lang="ru-RU" sz="2000" dirty="0">
                <a:latin typeface="Times New Roman" pitchFamily="18" charset="0"/>
                <a:cs typeface="Times New Roman" pitchFamily="18" charset="0"/>
              </a:rPr>
              <a:t>тяжести и аэродинамического сопротивления. </a:t>
            </a:r>
            <a:endParaRPr lang="ru-RU" sz="2000" dirty="0" smtClean="0">
              <a:latin typeface="Times New Roman" pitchFamily="18" charset="0"/>
              <a:cs typeface="Times New Roman" pitchFamily="18" charset="0"/>
            </a:endParaRPr>
          </a:p>
          <a:p>
            <a:pPr indent="457200" algn="just">
              <a:lnSpc>
                <a:spcPct val="150000"/>
              </a:lnSpc>
            </a:pPr>
            <a:endParaRPr lang="ru-RU" sz="2000" dirty="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Выразим </a:t>
            </a:r>
            <a:r>
              <a:rPr lang="ru-RU" sz="2000" dirty="0">
                <a:latin typeface="Times New Roman" pitchFamily="18" charset="0"/>
                <a:cs typeface="Times New Roman" pitchFamily="18" charset="0"/>
              </a:rPr>
              <a:t>скорость: </a:t>
            </a:r>
            <a:endParaRPr lang="en-US" sz="2000" dirty="0" smtClean="0">
              <a:latin typeface="Times New Roman" pitchFamily="18" charset="0"/>
              <a:cs typeface="Times New Roman" pitchFamily="18" charset="0"/>
            </a:endParaRPr>
          </a:p>
          <a:p>
            <a:pPr indent="457200" algn="just">
              <a:lnSpc>
                <a:spcPct val="150000"/>
              </a:lnSpc>
            </a:pPr>
            <a:endParaRPr lang="ru-RU" sz="3200" dirty="0">
              <a:latin typeface="Times New Roman" pitchFamily="18" charset="0"/>
              <a:cs typeface="Times New Roman" pitchFamily="18" charset="0"/>
            </a:endParaRPr>
          </a:p>
          <a:p>
            <a:pPr indent="457200" algn="just">
              <a:lnSpc>
                <a:spcPct val="150000"/>
              </a:lnSpc>
            </a:pPr>
            <a:r>
              <a:rPr lang="ru-RU" sz="2000" dirty="0">
                <a:latin typeface="Times New Roman" pitchFamily="18" charset="0"/>
                <a:cs typeface="Times New Roman" pitchFamily="18" charset="0"/>
              </a:rPr>
              <a:t>Скорость звука считается как</a:t>
            </a:r>
            <a:r>
              <a:rPr lang="ru-RU" sz="2000" dirty="0" smtClean="0">
                <a:latin typeface="Times New Roman" pitchFamily="18" charset="0"/>
                <a:cs typeface="Times New Roman" pitchFamily="18" charset="0"/>
              </a:rPr>
              <a:t>:</a:t>
            </a:r>
            <a:endParaRPr lang="en-US" sz="2000" dirty="0" smtClean="0">
              <a:latin typeface="Times New Roman" pitchFamily="18" charset="0"/>
              <a:cs typeface="Times New Roman" pitchFamily="18" charset="0"/>
            </a:endParaRPr>
          </a:p>
          <a:p>
            <a:pPr indent="457200" algn="just">
              <a:lnSpc>
                <a:spcPct val="150000"/>
              </a:lnSpc>
            </a:pPr>
            <a:endParaRPr lang="ru-RU" sz="3200" dirty="0">
              <a:latin typeface="Times New Roman" pitchFamily="18" charset="0"/>
              <a:cs typeface="Times New Roman" pitchFamily="18" charset="0"/>
            </a:endParaRPr>
          </a:p>
          <a:p>
            <a:pPr indent="457200" algn="just">
              <a:lnSpc>
                <a:spcPct val="150000"/>
              </a:lnSpc>
            </a:pPr>
            <a:r>
              <a:rPr lang="ru-RU" sz="2000" dirty="0">
                <a:latin typeface="Times New Roman" pitchFamily="18" charset="0"/>
                <a:cs typeface="Times New Roman" pitchFamily="18" charset="0"/>
              </a:rPr>
              <a:t>Плотность воздуха найдем из уравнения состояния идеального газа</a:t>
            </a:r>
            <a:r>
              <a:rPr lang="ru-RU" sz="2000" dirty="0" smtClean="0">
                <a:latin typeface="Times New Roman" pitchFamily="18" charset="0"/>
                <a:cs typeface="Times New Roman" pitchFamily="18" charset="0"/>
              </a:rPr>
              <a:t>:</a:t>
            </a:r>
            <a:endParaRPr lang="ru-RU" sz="2000" dirty="0">
              <a:latin typeface="Times New Roman" pitchFamily="18" charset="0"/>
              <a:cs typeface="Times New Roman" pitchFamily="18"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xmlns="" val="2153970124"/>
              </p:ext>
            </p:extLst>
          </p:nvPr>
        </p:nvGraphicFramePr>
        <p:xfrm>
          <a:off x="3248053" y="1412776"/>
          <a:ext cx="2950131" cy="823292"/>
        </p:xfrm>
        <a:graphic>
          <a:graphicData uri="http://schemas.openxmlformats.org/presentationml/2006/ole">
            <p:oleObj spid="_x0000_s194721" name="Equation" r:id="rId4" imgW="1501125" imgH="419007" progId="Equation.DSMT4">
              <p:embed/>
            </p:oleObj>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xmlns="" val="3649208746"/>
              </p:ext>
            </p:extLst>
          </p:nvPr>
        </p:nvGraphicFramePr>
        <p:xfrm>
          <a:off x="3743909" y="4949337"/>
          <a:ext cx="1863365" cy="783919"/>
        </p:xfrm>
        <a:graphic>
          <a:graphicData uri="http://schemas.openxmlformats.org/presentationml/2006/ole">
            <p:oleObj spid="_x0000_s194722" name="Equation" r:id="rId5" imgW="950234" imgH="399929" progId="Equation.DSMT4">
              <p:embed/>
            </p:oleObj>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xmlns="" val="3537579386"/>
              </p:ext>
            </p:extLst>
          </p:nvPr>
        </p:nvGraphicFramePr>
        <p:xfrm>
          <a:off x="3730006" y="2427464"/>
          <a:ext cx="1893837" cy="929529"/>
        </p:xfrm>
        <a:graphic>
          <a:graphicData uri="http://schemas.openxmlformats.org/presentationml/2006/ole">
            <p:oleObj spid="_x0000_s194723" name="Equation" r:id="rId6" imgW="950234" imgH="466524" progId="Equation.DSMT4">
              <p:embed/>
            </p:oleObj>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xmlns="" val="3741563995"/>
              </p:ext>
            </p:extLst>
          </p:nvPr>
        </p:nvGraphicFramePr>
        <p:xfrm>
          <a:off x="3883391" y="3625295"/>
          <a:ext cx="1557663" cy="883826"/>
        </p:xfrm>
        <a:graphic>
          <a:graphicData uri="http://schemas.openxmlformats.org/presentationml/2006/ole">
            <p:oleObj spid="_x0000_s194724" name="Equation" r:id="rId7" imgW="788629" imgH="447805" progId="Equation.DSMT4">
              <p:embed/>
            </p:oleObj>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xmlns="" val="3388041490"/>
              </p:ext>
            </p:extLst>
          </p:nvPr>
        </p:nvGraphicFramePr>
        <p:xfrm>
          <a:off x="4067710" y="5908134"/>
          <a:ext cx="1153691" cy="736025"/>
        </p:xfrm>
        <a:graphic>
          <a:graphicData uri="http://schemas.openxmlformats.org/presentationml/2006/ole">
            <p:oleObj spid="_x0000_s194725" name="Equation" r:id="rId8" imgW="627025" imgH="399929" progId="Equation.DSMT4">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620688"/>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23</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945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251520" y="764704"/>
            <a:ext cx="8640960" cy="5632311"/>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Подставим полученные зависимости в соотношение для скорости:</a:t>
            </a: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smtClean="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en-US" sz="2000" dirty="0">
              <a:latin typeface="Times New Roman" pitchFamily="18" charset="0"/>
              <a:cs typeface="Times New Roman" pitchFamily="18" charset="0"/>
            </a:endParaRPr>
          </a:p>
          <a:p>
            <a:pPr indent="457200" algn="just">
              <a:lnSpc>
                <a:spcPct val="150000"/>
              </a:lnSpc>
            </a:pPr>
            <a:endParaRPr lang="ru-RU" sz="2000" dirty="0">
              <a:latin typeface="Times New Roman" pitchFamily="18" charset="0"/>
              <a:cs typeface="Times New Roman" pitchFamily="18" charset="0"/>
            </a:endParaRPr>
          </a:p>
          <a:p>
            <a:pPr indent="457200" algn="just">
              <a:lnSpc>
                <a:spcPct val="150000"/>
              </a:lnSpc>
            </a:pPr>
            <a:r>
              <a:rPr lang="ru-RU" sz="2000" dirty="0">
                <a:latin typeface="Times New Roman" pitchFamily="18" charset="0"/>
                <a:cs typeface="Times New Roman" pitchFamily="18" charset="0"/>
              </a:rPr>
              <a:t>Аналитически решать запредельно сложно – исполним графически</a:t>
            </a:r>
          </a:p>
        </p:txBody>
      </p:sp>
      <p:graphicFrame>
        <p:nvGraphicFramePr>
          <p:cNvPr id="20" name="Объект 19"/>
          <p:cNvGraphicFramePr>
            <a:graphicFrameLocks noChangeAspect="1"/>
          </p:cNvGraphicFramePr>
          <p:nvPr>
            <p:extLst>
              <p:ext uri="{D42A27DB-BD31-4B8C-83A1-F6EECF244321}">
                <p14:modId xmlns:p14="http://schemas.microsoft.com/office/powerpoint/2010/main" xmlns="" val="3255655510"/>
              </p:ext>
            </p:extLst>
          </p:nvPr>
        </p:nvGraphicFramePr>
        <p:xfrm>
          <a:off x="2627784" y="1700809"/>
          <a:ext cx="3922788" cy="1682044"/>
        </p:xfrm>
        <a:graphic>
          <a:graphicData uri="http://schemas.openxmlformats.org/presentationml/2006/ole">
            <p:oleObj spid="_x0000_s348220" name="Equation" r:id="rId4" imgW="2095500" imgH="901700" progId="Equation.DSMT4">
              <p:embed/>
            </p:oleObj>
          </a:graphicData>
        </a:graphic>
      </p:graphicFrame>
      <p:graphicFrame>
        <p:nvGraphicFramePr>
          <p:cNvPr id="21" name="Объект 20"/>
          <p:cNvGraphicFramePr>
            <a:graphicFrameLocks noChangeAspect="1"/>
          </p:cNvGraphicFramePr>
          <p:nvPr>
            <p:extLst>
              <p:ext uri="{D42A27DB-BD31-4B8C-83A1-F6EECF244321}">
                <p14:modId xmlns:p14="http://schemas.microsoft.com/office/powerpoint/2010/main" xmlns="" val="1652186128"/>
              </p:ext>
            </p:extLst>
          </p:nvPr>
        </p:nvGraphicFramePr>
        <p:xfrm>
          <a:off x="2636168" y="3956970"/>
          <a:ext cx="4136935" cy="1272230"/>
        </p:xfrm>
        <a:graphic>
          <a:graphicData uri="http://schemas.openxmlformats.org/presentationml/2006/ole">
            <p:oleObj spid="_x0000_s348221" name="Equation" r:id="rId5" imgW="2260600" imgH="698500" progId="Equation.DSMT4">
              <p:embed/>
            </p:oleObj>
          </a:graphicData>
        </a:graphic>
      </p:graphicFrame>
    </p:spTree>
    <p:extLst>
      <p:ext uri="{BB962C8B-B14F-4D97-AF65-F5344CB8AC3E}">
        <p14:creationId xmlns:p14="http://schemas.microsoft.com/office/powerpoint/2010/main" xmlns="" val="33060238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9" name="Gerade Verbindung 20"/>
          <p:cNvCxnSpPr/>
          <p:nvPr/>
        </p:nvCxnSpPr>
        <p:spPr>
          <a:xfrm>
            <a:off x="0" y="548680"/>
            <a:ext cx="9144000" cy="0"/>
          </a:xfrm>
          <a:prstGeom prst="line">
            <a:avLst/>
          </a:prstGeom>
          <a:ln w="19050">
            <a:gradFill flip="none" rotWithShape="1">
              <a:gsLst>
                <a:gs pos="0">
                  <a:srgbClr val="996600"/>
                </a:gs>
                <a:gs pos="39999">
                  <a:srgbClr val="FF9933"/>
                </a:gs>
                <a:gs pos="70000">
                  <a:schemeClr val="accent2">
                    <a:lumMod val="40000"/>
                    <a:lumOff val="60000"/>
                  </a:schemeClr>
                </a:gs>
                <a:gs pos="70000">
                  <a:schemeClr val="accent6">
                    <a:lumMod val="40000"/>
                    <a:lumOff val="6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2. Решение</a:t>
            </a:r>
            <a:r>
              <a:rPr lang="en-US" sz="2400" b="1" dirty="0" smtClean="0">
                <a:latin typeface="Times New Roman" pitchFamily="18" charset="0"/>
                <a:ea typeface="Calibri" pitchFamily="34" charset="0"/>
                <a:cs typeface="Times New Roman" pitchFamily="18" charset="0"/>
              </a:rPr>
              <a:t> (</a:t>
            </a:r>
            <a:r>
              <a:rPr lang="ru-RU" sz="2400" b="1" dirty="0" smtClean="0">
                <a:latin typeface="Times New Roman" pitchFamily="18" charset="0"/>
                <a:ea typeface="Calibri" pitchFamily="34" charset="0"/>
                <a:cs typeface="Times New Roman" pitchFamily="18" charset="0"/>
              </a:rPr>
              <a:t>продолжение</a:t>
            </a:r>
            <a:r>
              <a:rPr lang="en-US" sz="2400" b="1" dirty="0" smtClean="0">
                <a:latin typeface="Times New Roman" pitchFamily="18" charset="0"/>
                <a:ea typeface="Calibri" pitchFamily="34" charset="0"/>
                <a:cs typeface="Times New Roman" pitchFamily="18" charset="0"/>
              </a:rPr>
              <a:t>)</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24</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19353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193540"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7" name="Диаграмма 16"/>
          <p:cNvGraphicFramePr/>
          <p:nvPr>
            <p:extLst>
              <p:ext uri="{D42A27DB-BD31-4B8C-83A1-F6EECF244321}">
                <p14:modId xmlns:p14="http://schemas.microsoft.com/office/powerpoint/2010/main" xmlns="" val="2238514420"/>
              </p:ext>
            </p:extLst>
          </p:nvPr>
        </p:nvGraphicFramePr>
        <p:xfrm>
          <a:off x="251520" y="836712"/>
          <a:ext cx="8640960" cy="4963468"/>
        </p:xfrm>
        <a:graphic>
          <a:graphicData uri="http://schemas.openxmlformats.org/drawingml/2006/chart">
            <c:chart xmlns:c="http://schemas.openxmlformats.org/drawingml/2006/chart" xmlns:r="http://schemas.openxmlformats.org/officeDocument/2006/relationships" r:id="rId3"/>
          </a:graphicData>
        </a:graphic>
      </p:graphicFrame>
      <p:sp>
        <p:nvSpPr>
          <p:cNvPr id="3" name="Прямоугольник 2"/>
          <p:cNvSpPr/>
          <p:nvPr/>
        </p:nvSpPr>
        <p:spPr>
          <a:xfrm>
            <a:off x="251520" y="5873298"/>
            <a:ext cx="8640960" cy="553998"/>
          </a:xfrm>
          <a:prstGeom prst="rect">
            <a:avLst/>
          </a:prstGeom>
        </p:spPr>
        <p:txBody>
          <a:bodyPr wrap="square">
            <a:spAutoFit/>
          </a:bodyPr>
          <a:lstStyle/>
          <a:p>
            <a:pPr algn="just">
              <a:lnSpc>
                <a:spcPct val="150000"/>
              </a:lnSpc>
              <a:spcBef>
                <a:spcPts val="600"/>
              </a:spcBef>
            </a:pPr>
            <a:r>
              <a:rPr lang="ru-RU" sz="2000" dirty="0">
                <a:latin typeface="Times New Roman" pitchFamily="18" charset="0"/>
                <a:cs typeface="Times New Roman" pitchFamily="18" charset="0"/>
              </a:rPr>
              <a:t>Искомая высота </a:t>
            </a:r>
            <a:r>
              <a:rPr lang="ru-RU" sz="2000">
                <a:latin typeface="Times New Roman" pitchFamily="18" charset="0"/>
                <a:cs typeface="Times New Roman" pitchFamily="18" charset="0"/>
              </a:rPr>
              <a:t>около </a:t>
            </a:r>
            <a:r>
              <a:rPr lang="ru-RU" sz="2000" smtClean="0">
                <a:latin typeface="Times New Roman" pitchFamily="18" charset="0"/>
                <a:cs typeface="Times New Roman" pitchFamily="18" charset="0"/>
              </a:rPr>
              <a:t>16 </a:t>
            </a:r>
            <a:r>
              <a:rPr lang="ru-RU" sz="2000" dirty="0">
                <a:latin typeface="Times New Roman" pitchFamily="18" charset="0"/>
                <a:cs typeface="Times New Roman" pitchFamily="18" charset="0"/>
              </a:rPr>
              <a:t>км.</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7" name="Заголовок 1"/>
          <p:cNvSpPr txBox="1">
            <a:spLocks/>
          </p:cNvSpPr>
          <p:nvPr/>
        </p:nvSpPr>
        <p:spPr bwMode="auto">
          <a:xfrm>
            <a:off x="935596" y="3140968"/>
            <a:ext cx="7272808" cy="4320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sz="2400" b="1" i="0" u="none" strike="noStrike" kern="1200" cap="all" spc="0" normalizeH="0" noProof="0" dirty="0" smtClean="0">
                <a:ln>
                  <a:noFill/>
                </a:ln>
                <a:solidFill>
                  <a:schemeClr val="tx1"/>
                </a:solidFill>
                <a:effectLst/>
                <a:uLnTx/>
                <a:uFillTx/>
                <a:latin typeface="Times New Roman" pitchFamily="18" charset="0"/>
                <a:ea typeface="Calibri" pitchFamily="34" charset="0"/>
                <a:cs typeface="Times New Roman" pitchFamily="18" charset="0"/>
              </a:rPr>
              <a:t>Задачи технологической направленности</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26</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3" name="TextBox 52"/>
          <p:cNvSpPr txBox="1"/>
          <p:nvPr/>
        </p:nvSpPr>
        <p:spPr>
          <a:xfrm>
            <a:off x="323528" y="1002666"/>
            <a:ext cx="8496944" cy="4730590"/>
          </a:xfrm>
          <a:prstGeom prst="rect">
            <a:avLst/>
          </a:prstGeom>
          <a:noFill/>
        </p:spPr>
        <p:txBody>
          <a:bodyPr wrap="square" rtlCol="0">
            <a:spAutoFit/>
          </a:bodyPr>
          <a:lstStyle/>
          <a:p>
            <a:pPr indent="457200" algn="just">
              <a:lnSpc>
                <a:spcPct val="170000"/>
              </a:lnSpc>
            </a:pPr>
            <a:r>
              <a:rPr lang="ru-RU" sz="2000" dirty="0" smtClean="0">
                <a:latin typeface="Times New Roman" pitchFamily="18" charset="0"/>
                <a:cs typeface="Times New Roman" pitchFamily="18" charset="0"/>
              </a:rPr>
              <a:t>Для соединения двух проводов при помощи пайки требуется расплавить припой общей массой 0,25 г. В рассматриваемом случае в доступе отсутствует как паяльник, так и сеть 220 В. Зато есть сильный кузнец с 5 кг молотом, который он без труда разгоняет до 10 м/с. В качестве паяльника применяется гвоздь диаметром 4 мм, завернутый в стеклоткань (чтобы не остывал при контакте с воздухом). Цилиндрическая часть гвоздя длиной 20 мм обрабатывается молотом, в результате чего нагревается. В тепло переходит 20% кинетической энергии молота. Припою передается 30% тепловой энергии нагретой части гвоздя.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Условие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27</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53" name="TextBox 52"/>
          <p:cNvSpPr txBox="1"/>
          <p:nvPr/>
        </p:nvSpPr>
        <p:spPr>
          <a:xfrm>
            <a:off x="107504" y="949822"/>
            <a:ext cx="8928992" cy="4801314"/>
          </a:xfrm>
          <a:prstGeom prst="rect">
            <a:avLst/>
          </a:prstGeom>
          <a:noFill/>
        </p:spPr>
        <p:txBody>
          <a:bodyPr wrap="square" rtlCol="0">
            <a:spAutoFit/>
          </a:bodyPr>
          <a:lstStyle/>
          <a:p>
            <a:pPr indent="457200" algn="just">
              <a:lnSpc>
                <a:spcPct val="170000"/>
              </a:lnSpc>
            </a:pPr>
            <a:r>
              <a:rPr lang="ru-RU" sz="2000" dirty="0" smtClean="0">
                <a:latin typeface="Times New Roman" pitchFamily="18" charset="0"/>
                <a:cs typeface="Times New Roman" pitchFamily="18" charset="0"/>
              </a:rPr>
              <a:t>Материал припоя – олово (теплоёмкость 260 Дж/(кг·К), теплота плавления 5,9·10</a:t>
            </a:r>
            <a:r>
              <a:rPr lang="ru-RU" sz="2000" baseline="30000" dirty="0" smtClean="0">
                <a:latin typeface="Times New Roman" pitchFamily="18" charset="0"/>
                <a:cs typeface="Times New Roman" pitchFamily="18" charset="0"/>
              </a:rPr>
              <a:t>4</a:t>
            </a:r>
            <a:r>
              <a:rPr lang="ru-RU" sz="2000" dirty="0" smtClean="0">
                <a:latin typeface="Times New Roman" pitchFamily="18" charset="0"/>
                <a:cs typeface="Times New Roman" pitchFamily="18" charset="0"/>
              </a:rPr>
              <a:t> Дж/кг,   температура плавления 231,9°С). Материал гвоздя – сталь (плотность 7900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теплоёмкость 460 Дж/(кг·К)). Начальная температура припоя и гвоздя 20°С. </a:t>
            </a:r>
          </a:p>
          <a:p>
            <a:pPr indent="457200" algn="just">
              <a:lnSpc>
                <a:spcPct val="170000"/>
              </a:lnSpc>
            </a:pPr>
            <a:endParaRPr lang="ru-RU" sz="2000" b="1" dirty="0" smtClean="0">
              <a:latin typeface="Times New Roman" pitchFamily="18" charset="0"/>
              <a:cs typeface="Times New Roman" pitchFamily="18" charset="0"/>
            </a:endParaRPr>
          </a:p>
          <a:p>
            <a:pPr indent="457200" algn="just">
              <a:lnSpc>
                <a:spcPct val="170000"/>
              </a:lnSpc>
            </a:pPr>
            <a:r>
              <a:rPr lang="ru-RU" sz="2000" b="1" dirty="0" smtClean="0">
                <a:latin typeface="Times New Roman" pitchFamily="18" charset="0"/>
                <a:cs typeface="Times New Roman" pitchFamily="18" charset="0"/>
              </a:rPr>
              <a:t>Вопросы:</a:t>
            </a:r>
          </a:p>
          <a:p>
            <a:pPr indent="457200" algn="just">
              <a:lnSpc>
                <a:spcPct val="170000"/>
              </a:lnSpc>
            </a:pPr>
            <a:r>
              <a:rPr lang="ru-RU" sz="2000" dirty="0" smtClean="0">
                <a:latin typeface="Times New Roman" pitchFamily="18" charset="0"/>
                <a:cs typeface="Times New Roman" pitchFamily="18" charset="0"/>
              </a:rPr>
              <a:t>1) До какой температуры должен быть нагрет гвоздь для расплавления припоя?</a:t>
            </a:r>
          </a:p>
          <a:p>
            <a:pPr indent="457200" algn="just">
              <a:lnSpc>
                <a:spcPct val="170000"/>
              </a:lnSpc>
            </a:pPr>
            <a:r>
              <a:rPr lang="ru-RU" sz="2000" dirty="0" smtClean="0">
                <a:latin typeface="Times New Roman" pitchFamily="18" charset="0"/>
                <a:cs typeface="Times New Roman" pitchFamily="18" charset="0"/>
              </a:rPr>
              <a:t>2) Сколько ударов молота для этого потребуется?</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5539978"/>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Определим энергию, передаваемую от молота гвоздю за один удар:</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 – масса молота, </a:t>
            </a:r>
            <a:r>
              <a:rPr lang="en-US" sz="2000" i="1" dirty="0" smtClean="0">
                <a:latin typeface="Times New Roman" pitchFamily="18" charset="0"/>
                <a:cs typeface="Times New Roman" pitchFamily="18" charset="0"/>
              </a:rPr>
              <a:t>v</a:t>
            </a:r>
            <a:r>
              <a:rPr lang="ru-RU" sz="2000" dirty="0" smtClean="0">
                <a:latin typeface="Times New Roman" pitchFamily="18" charset="0"/>
                <a:cs typeface="Times New Roman" pitchFamily="18" charset="0"/>
              </a:rPr>
              <a:t> – конечная скорость молота, </a:t>
            </a:r>
            <a:r>
              <a:rPr lang="el-GR" sz="2000" i="1" dirty="0" smtClean="0">
                <a:latin typeface="Times New Roman" pitchFamily="18" charset="0"/>
                <a:cs typeface="Times New Roman" pitchFamily="18" charset="0"/>
              </a:rPr>
              <a:t>η</a:t>
            </a:r>
            <a:r>
              <a:rPr lang="ru-RU" sz="2000" i="1" baseline="-25000" dirty="0">
                <a:latin typeface="Times New Roman" pitchFamily="18" charset="0"/>
                <a:cs typeface="Times New Roman" pitchFamily="18" charset="0"/>
              </a:rPr>
              <a:t>г</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КПД процесса передачи энергии от молота к гвоздю.</a:t>
            </a:r>
            <a:endParaRPr lang="ru-RU" sz="28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Определим количество энергии, которое гвоздь передаст припою:</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l-GR" sz="2000" i="1" dirty="0" smtClean="0">
                <a:latin typeface="Times New Roman" pitchFamily="18" charset="0"/>
                <a:cs typeface="Times New Roman" pitchFamily="18" charset="0"/>
              </a:rPr>
              <a:t>η</a:t>
            </a:r>
            <a:r>
              <a:rPr lang="ru-RU" sz="2000" i="1" baseline="-25000" dirty="0" err="1" smtClean="0">
                <a:latin typeface="Times New Roman" pitchFamily="18" charset="0"/>
                <a:cs typeface="Times New Roman" pitchFamily="18" charset="0"/>
              </a:rPr>
              <a:t>пр</a:t>
            </a:r>
            <a:r>
              <a:rPr lang="ru-RU" sz="2000" dirty="0" smtClean="0">
                <a:latin typeface="Times New Roman" pitchFamily="18" charset="0"/>
                <a:cs typeface="Times New Roman" pitchFamily="18" charset="0"/>
              </a:rPr>
              <a:t>  – КПД процесса передачи энергии от гвоздя к припою.</a:t>
            </a:r>
          </a:p>
          <a:p>
            <a:pPr indent="457200" algn="just">
              <a:lnSpc>
                <a:spcPct val="150000"/>
              </a:lnSpc>
            </a:pPr>
            <a:r>
              <a:rPr lang="ru-RU" sz="2000" dirty="0" smtClean="0">
                <a:latin typeface="Times New Roman" pitchFamily="18" charset="0"/>
                <a:cs typeface="Times New Roman" pitchFamily="18" charset="0"/>
              </a:rPr>
              <a:t>Определим приращение температуры гвоздя после одного удара: </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ru-RU" sz="2000" i="1" dirty="0" err="1" smtClean="0">
                <a:latin typeface="Times New Roman" pitchFamily="18" charset="0"/>
                <a:cs typeface="Times New Roman" pitchFamily="18" charset="0"/>
              </a:rPr>
              <a:t>с</a:t>
            </a:r>
            <a:r>
              <a:rPr lang="ru-RU" sz="2000" i="1" baseline="-25000" dirty="0" err="1" smtClean="0">
                <a:latin typeface="Times New Roman" pitchFamily="18" charset="0"/>
                <a:cs typeface="Times New Roman" pitchFamily="18" charset="0"/>
              </a:rPr>
              <a:t>г</a:t>
            </a:r>
            <a:r>
              <a:rPr lang="ru-RU" sz="2000" dirty="0" smtClean="0">
                <a:latin typeface="Times New Roman" pitchFamily="18" charset="0"/>
                <a:cs typeface="Times New Roman" pitchFamily="18" charset="0"/>
              </a:rPr>
              <a:t> – теплоёмкость материала гвоздя, </a:t>
            </a:r>
            <a:r>
              <a:rPr lang="en-US" sz="2000" i="1" dirty="0" smtClean="0">
                <a:latin typeface="Times New Roman" pitchFamily="18" charset="0"/>
                <a:cs typeface="Times New Roman" pitchFamily="18" charset="0"/>
              </a:rPr>
              <a:t>m</a:t>
            </a:r>
            <a:r>
              <a:rPr lang="ru-RU" sz="2000" i="1" baseline="-25000" dirty="0" smtClean="0">
                <a:latin typeface="Times New Roman" pitchFamily="18" charset="0"/>
                <a:cs typeface="Times New Roman" pitchFamily="18" charset="0"/>
              </a:rPr>
              <a:t>г</a:t>
            </a:r>
            <a:r>
              <a:rPr lang="ru-RU" sz="2000" dirty="0" smtClean="0">
                <a:latin typeface="Times New Roman" pitchFamily="18" charset="0"/>
                <a:cs typeface="Times New Roman" pitchFamily="18" charset="0"/>
              </a:rPr>
              <a:t> – масса гвоздя</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2" name="Объект 1"/>
          <p:cNvGraphicFramePr>
            <a:graphicFrameLocks noChangeAspect="1"/>
          </p:cNvGraphicFramePr>
          <p:nvPr>
            <p:extLst>
              <p:ext uri="{D42A27DB-BD31-4B8C-83A1-F6EECF244321}">
                <p14:modId xmlns:p14="http://schemas.microsoft.com/office/powerpoint/2010/main" xmlns="" val="691913706"/>
              </p:ext>
            </p:extLst>
          </p:nvPr>
        </p:nvGraphicFramePr>
        <p:xfrm>
          <a:off x="3876575" y="1150268"/>
          <a:ext cx="1390850" cy="766564"/>
        </p:xfrm>
        <a:graphic>
          <a:graphicData uri="http://schemas.openxmlformats.org/presentationml/2006/ole">
            <p:oleObj spid="_x0000_s350264" name="Equation" r:id="rId4" imgW="760259" imgH="419007" progId="Equation.DSMT4">
              <p:embed/>
            </p:oleObj>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xmlns="" val="2992252237"/>
              </p:ext>
            </p:extLst>
          </p:nvPr>
        </p:nvGraphicFramePr>
        <p:xfrm>
          <a:off x="3203848" y="3269438"/>
          <a:ext cx="2736304" cy="735626"/>
        </p:xfrm>
        <a:graphic>
          <a:graphicData uri="http://schemas.openxmlformats.org/presentationml/2006/ole">
            <p:oleObj spid="_x0000_s350265" name="Equation" r:id="rId5" imgW="1558225" imgH="419007" progId="Equation.DSMT4">
              <p:embed/>
            </p:oleObj>
          </a:graphicData>
        </a:graphic>
      </p:graphicFrame>
      <p:graphicFrame>
        <p:nvGraphicFramePr>
          <p:cNvPr id="4" name="Объект 3"/>
          <p:cNvGraphicFramePr>
            <a:graphicFrameLocks noChangeAspect="1"/>
          </p:cNvGraphicFramePr>
          <p:nvPr>
            <p:extLst>
              <p:ext uri="{D42A27DB-BD31-4B8C-83A1-F6EECF244321}">
                <p14:modId xmlns:p14="http://schemas.microsoft.com/office/powerpoint/2010/main" xmlns="" val="3768177065"/>
              </p:ext>
            </p:extLst>
          </p:nvPr>
        </p:nvGraphicFramePr>
        <p:xfrm>
          <a:off x="4151759" y="4896673"/>
          <a:ext cx="1127473" cy="764575"/>
        </p:xfrm>
        <a:graphic>
          <a:graphicData uri="http://schemas.openxmlformats.org/presentationml/2006/ole">
            <p:oleObj spid="_x0000_s350266" name="Equation" r:id="rId6" imgW="646058" imgH="438086" progId="Equation.DSMT4">
              <p:embed/>
            </p:oleObj>
          </a:graphicData>
        </a:graphic>
      </p:graphicFrame>
    </p:spTree>
    <p:extLst>
      <p:ext uri="{BB962C8B-B14F-4D97-AF65-F5344CB8AC3E}">
        <p14:creationId xmlns:p14="http://schemas.microsoft.com/office/powerpoint/2010/main" xmlns="" val="15950794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29</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6463308"/>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Масса гвоздя может быть найдена как:</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 диаметр гвоздя, </a:t>
            </a:r>
            <a:r>
              <a:rPr lang="en-US" sz="2000" i="1" dirty="0">
                <a:latin typeface="Times New Roman" pitchFamily="18" charset="0"/>
                <a:cs typeface="Times New Roman" pitchFamily="18" charset="0"/>
              </a:rPr>
              <a:t>L</a:t>
            </a:r>
            <a:r>
              <a:rPr lang="ru-RU" sz="2000" dirty="0" smtClean="0">
                <a:latin typeface="Times New Roman" pitchFamily="18" charset="0"/>
                <a:cs typeface="Times New Roman" pitchFamily="18" charset="0"/>
              </a:rPr>
              <a:t> – длина обрабатываемого участка гвоздя,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l-GR" sz="2000" i="1" dirty="0" smtClean="0">
                <a:latin typeface="Times New Roman" pitchFamily="18" charset="0"/>
                <a:cs typeface="Times New Roman" pitchFamily="18" charset="0"/>
              </a:rPr>
              <a:t>ρ</a:t>
            </a:r>
            <a:r>
              <a:rPr lang="ru-RU" sz="2000" i="1" baseline="-25000" dirty="0">
                <a:latin typeface="Times New Roman" pitchFamily="18" charset="0"/>
                <a:cs typeface="Times New Roman" pitchFamily="18" charset="0"/>
              </a:rPr>
              <a:t>г</a:t>
            </a:r>
            <a:r>
              <a:rPr lang="ru-RU" sz="2000" dirty="0" smtClean="0">
                <a:latin typeface="Times New Roman" pitchFamily="18" charset="0"/>
                <a:cs typeface="Times New Roman" pitchFamily="18" charset="0"/>
              </a:rPr>
              <a:t> – плотность материала гвоздя. Окончательно, выражение для подогрева гвоздя примет вид:</a:t>
            </a:r>
          </a:p>
          <a:p>
            <a:pPr algn="just">
              <a:lnSpc>
                <a:spcPct val="150000"/>
              </a:lnSpc>
            </a:pPr>
            <a:endParaRPr lang="ru-RU" sz="32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Определим какое кол-во энергии требуется сообщить припою:</a:t>
            </a:r>
          </a:p>
          <a:p>
            <a:pPr algn="just">
              <a:lnSpc>
                <a:spcPct val="150000"/>
              </a:lnSpc>
            </a:pPr>
            <a:endParaRPr lang="ru-RU" sz="32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c</a:t>
            </a:r>
            <a:r>
              <a:rPr lang="ru-RU" sz="2000" i="1" baseline="-25000" dirty="0" smtClean="0">
                <a:latin typeface="Times New Roman" pitchFamily="18" charset="0"/>
                <a:cs typeface="Times New Roman" pitchFamily="18" charset="0"/>
              </a:rPr>
              <a:t>п</a:t>
            </a:r>
            <a:r>
              <a:rPr lang="ru-RU" sz="2000" dirty="0" smtClean="0">
                <a:latin typeface="Times New Roman" pitchFamily="18" charset="0"/>
                <a:cs typeface="Times New Roman" pitchFamily="18" charset="0"/>
              </a:rPr>
              <a:t> – теплоёмкость материала припоя, </a:t>
            </a:r>
            <a:r>
              <a:rPr lang="en-US" sz="2000" dirty="0" smtClean="0">
                <a:latin typeface="Times New Roman" pitchFamily="18" charset="0"/>
                <a:cs typeface="Times New Roman" pitchFamily="18" charset="0"/>
              </a:rPr>
              <a:t>m</a:t>
            </a:r>
            <a:r>
              <a:rPr lang="ru-RU" sz="2000" dirty="0" smtClean="0">
                <a:latin typeface="Times New Roman" pitchFamily="18" charset="0"/>
                <a:cs typeface="Times New Roman" pitchFamily="18" charset="0"/>
              </a:rPr>
              <a:t>п – масса припоя, </a:t>
            </a:r>
            <a:r>
              <a:rPr lang="ru-RU" sz="2000" i="1" dirty="0" err="1" smtClean="0">
                <a:latin typeface="Times New Roman" pitchFamily="18" charset="0"/>
                <a:cs typeface="Times New Roman" pitchFamily="18" charset="0"/>
              </a:rPr>
              <a:t>Т</a:t>
            </a:r>
            <a:r>
              <a:rPr lang="ru-RU" sz="2000" i="1" baseline="-25000" dirty="0" err="1" smtClean="0">
                <a:latin typeface="Times New Roman" pitchFamily="18" charset="0"/>
                <a:cs typeface="Times New Roman" pitchFamily="18" charset="0"/>
              </a:rPr>
              <a:t>пл</a:t>
            </a:r>
            <a:r>
              <a:rPr lang="ru-RU" sz="2000" dirty="0" smtClean="0">
                <a:latin typeface="Times New Roman" pitchFamily="18" charset="0"/>
                <a:cs typeface="Times New Roman" pitchFamily="18" charset="0"/>
              </a:rPr>
              <a:t> – температура плавления припоя, </a:t>
            </a:r>
            <a:r>
              <a:rPr lang="en-US" sz="2000" i="1" dirty="0" smtClean="0">
                <a:latin typeface="Times New Roman" pitchFamily="18" charset="0"/>
                <a:cs typeface="Times New Roman" pitchFamily="18" charset="0"/>
              </a:rPr>
              <a:t>q</a:t>
            </a:r>
            <a:r>
              <a:rPr lang="ru-RU" sz="2000" dirty="0" smtClean="0">
                <a:latin typeface="Times New Roman" pitchFamily="18" charset="0"/>
                <a:cs typeface="Times New Roman" pitchFamily="18" charset="0"/>
              </a:rPr>
              <a:t> – теплота плавления припоя, </a:t>
            </a:r>
            <a:r>
              <a:rPr lang="en-US" sz="2000" i="1" dirty="0" smtClean="0">
                <a:latin typeface="Times New Roman" pitchFamily="18" charset="0"/>
                <a:cs typeface="Times New Roman" pitchFamily="18" charset="0"/>
              </a:rPr>
              <a:t>T</a:t>
            </a:r>
            <a:r>
              <a:rPr lang="en-US" sz="2000" i="1" baseline="-25000" dirty="0" smtClean="0">
                <a:latin typeface="Times New Roman" pitchFamily="18" charset="0"/>
                <a:cs typeface="Times New Roman" pitchFamily="18" charset="0"/>
              </a:rPr>
              <a:t>0</a:t>
            </a:r>
            <a:r>
              <a:rPr lang="ru-RU" sz="2000" dirty="0" smtClean="0">
                <a:latin typeface="Times New Roman" pitchFamily="18" charset="0"/>
                <a:cs typeface="Times New Roman" pitchFamily="18" charset="0"/>
              </a:rPr>
              <a:t> – начальная температура (для припоя и гвоздя одинакова)</a:t>
            </a:r>
          </a:p>
          <a:p>
            <a:pPr algn="just">
              <a:lnSpc>
                <a:spcPct val="150000"/>
              </a:lnSpc>
            </a:pPr>
            <a:endParaRPr lang="ru-RU"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5" name="Объект 4"/>
          <p:cNvGraphicFramePr>
            <a:graphicFrameLocks noChangeAspect="1"/>
          </p:cNvGraphicFramePr>
          <p:nvPr>
            <p:extLst>
              <p:ext uri="{D42A27DB-BD31-4B8C-83A1-F6EECF244321}">
                <p14:modId xmlns:p14="http://schemas.microsoft.com/office/powerpoint/2010/main" xmlns="" val="2058220137"/>
              </p:ext>
            </p:extLst>
          </p:nvPr>
        </p:nvGraphicFramePr>
        <p:xfrm>
          <a:off x="3923928" y="1107282"/>
          <a:ext cx="1539118" cy="770897"/>
        </p:xfrm>
        <a:graphic>
          <a:graphicData uri="http://schemas.openxmlformats.org/presentationml/2006/ole">
            <p:oleObj spid="_x0000_s349242" name="Equation" r:id="rId4" imgW="912167" imgH="457164" progId="Equation.DSMT4">
              <p:embed/>
            </p:oleObj>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xmlns="" val="3720992918"/>
              </p:ext>
            </p:extLst>
          </p:nvPr>
        </p:nvGraphicFramePr>
        <p:xfrm>
          <a:off x="3779912" y="3068960"/>
          <a:ext cx="1740645" cy="804664"/>
        </p:xfrm>
        <a:graphic>
          <a:graphicData uri="http://schemas.openxmlformats.org/presentationml/2006/ole">
            <p:oleObj spid="_x0000_s349243" name="Equation" r:id="rId5" imgW="988300" imgH="457164" progId="Equation.DSMT4">
              <p:embed/>
            </p:oleObj>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xmlns="" val="158226810"/>
              </p:ext>
            </p:extLst>
          </p:nvPr>
        </p:nvGraphicFramePr>
        <p:xfrm>
          <a:off x="3275856" y="4509120"/>
          <a:ext cx="3264361" cy="500236"/>
        </p:xfrm>
        <a:graphic>
          <a:graphicData uri="http://schemas.openxmlformats.org/presentationml/2006/ole">
            <p:oleObj spid="_x0000_s349244" name="Equation" r:id="rId6" imgW="1615325" imgH="247661" progId="Equation.DSMT4">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Виды ситуационных задач</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53" name="TextBox 52"/>
          <p:cNvSpPr txBox="1"/>
          <p:nvPr/>
        </p:nvSpPr>
        <p:spPr>
          <a:xfrm>
            <a:off x="145408" y="587604"/>
            <a:ext cx="8784976" cy="4053482"/>
          </a:xfrm>
          <a:prstGeom prst="rect">
            <a:avLst/>
          </a:prstGeom>
          <a:noFill/>
        </p:spPr>
        <p:txBody>
          <a:bodyPr wrap="square" rtlCol="0">
            <a:spAutoFit/>
          </a:bodyPr>
          <a:lstStyle/>
          <a:p>
            <a:pPr marL="0" marR="0" lvl="0" indent="0" algn="just" defTabSz="914400" rtl="0" eaLnBrk="1" fontAlgn="auto" latinLnBrk="0" hangingPunct="1">
              <a:lnSpc>
                <a:spcPct val="130000"/>
              </a:lnSpc>
              <a:buClrTx/>
              <a:buSzTx/>
              <a:buFontTx/>
              <a:buNone/>
              <a:tabLst/>
              <a:defRPr/>
            </a:pPr>
            <a:r>
              <a:rPr lang="ru-RU" sz="2000" noProof="0" dirty="0" err="1" smtClean="0">
                <a:solidFill>
                  <a:srgbClr val="333333"/>
                </a:solidFill>
                <a:latin typeface="Times New Roman" panose="02020603050405020304" pitchFamily="18" charset="0"/>
              </a:rPr>
              <a:t>Практикоориентированные</a:t>
            </a:r>
            <a:r>
              <a:rPr lang="ru-RU" sz="2000" noProof="0" dirty="0" smtClean="0">
                <a:solidFill>
                  <a:srgbClr val="333333"/>
                </a:solidFill>
                <a:latin typeface="Times New Roman" panose="02020603050405020304" pitchFamily="18" charset="0"/>
              </a:rPr>
              <a:t> задачи связаны с видами профессиональной деятельности специалиста и могут быть условно разделены на три группы:</a:t>
            </a:r>
          </a:p>
          <a:p>
            <a:pPr marL="457200" lvl="0" indent="-457200" algn="just">
              <a:lnSpc>
                <a:spcPct val="130000"/>
              </a:lnSpc>
              <a:buAutoNum type="arabicPeriod"/>
            </a:pPr>
            <a:r>
              <a:rPr kumimoji="0" lang="ru-RU" sz="2000" b="0" i="0" u="none" strike="noStrike" kern="1200" cap="none" spc="0" normalizeH="0" baseline="0" dirty="0" smtClean="0">
                <a:ln>
                  <a:noFill/>
                </a:ln>
                <a:solidFill>
                  <a:srgbClr val="333333"/>
                </a:solidFill>
                <a:effectLst/>
                <a:uLnTx/>
                <a:uFillTx/>
                <a:latin typeface="Times New Roman" panose="02020603050405020304" pitchFamily="18" charset="0"/>
                <a:ea typeface="+mn-ea"/>
                <a:cs typeface="+mn-cs"/>
              </a:rPr>
              <a:t>Задачи конструкторской направленности (связаны</a:t>
            </a:r>
            <a:r>
              <a:rPr kumimoji="0" lang="ru-RU" sz="2000" b="0" i="0" u="none" strike="noStrike" kern="1200" cap="none" spc="0" normalizeH="0" dirty="0" smtClean="0">
                <a:ln>
                  <a:noFill/>
                </a:ln>
                <a:solidFill>
                  <a:srgbClr val="333333"/>
                </a:solidFill>
                <a:effectLst/>
                <a:uLnTx/>
                <a:uFillTx/>
                <a:latin typeface="Times New Roman" panose="02020603050405020304" pitchFamily="18" charset="0"/>
                <a:ea typeface="+mn-ea"/>
                <a:cs typeface="+mn-cs"/>
              </a:rPr>
              <a:t> с </a:t>
            </a:r>
            <a:r>
              <a:rPr lang="ru-RU" sz="2000" dirty="0" smtClean="0">
                <a:solidFill>
                  <a:srgbClr val="333333"/>
                </a:solidFill>
                <a:latin typeface="Times New Roman" panose="02020603050405020304" pitchFamily="18" charset="0"/>
              </a:rPr>
              <a:t>проектно-конструкторской деятельностью) </a:t>
            </a:r>
          </a:p>
          <a:p>
            <a:pPr marL="457200" lvl="0" indent="-457200" algn="just">
              <a:lnSpc>
                <a:spcPct val="130000"/>
              </a:lnSpc>
              <a:buFontTx/>
              <a:buAutoNum type="arabicPeriod"/>
            </a:pPr>
            <a:r>
              <a:rPr lang="ru-RU" sz="2000" dirty="0">
                <a:solidFill>
                  <a:srgbClr val="333333"/>
                </a:solidFill>
                <a:latin typeface="Times New Roman" panose="02020603050405020304" pitchFamily="18" charset="0"/>
              </a:rPr>
              <a:t>Задачи </a:t>
            </a:r>
            <a:r>
              <a:rPr lang="ru-RU" sz="2000" dirty="0" smtClean="0">
                <a:solidFill>
                  <a:srgbClr val="333333"/>
                </a:solidFill>
                <a:latin typeface="Times New Roman" panose="02020603050405020304" pitchFamily="18" charset="0"/>
              </a:rPr>
              <a:t>технологической </a:t>
            </a:r>
            <a:r>
              <a:rPr lang="ru-RU" sz="2000" dirty="0">
                <a:solidFill>
                  <a:srgbClr val="333333"/>
                </a:solidFill>
                <a:latin typeface="Times New Roman" panose="02020603050405020304" pitchFamily="18" charset="0"/>
              </a:rPr>
              <a:t>направленности (связаны с </a:t>
            </a:r>
            <a:r>
              <a:rPr lang="ru-RU" sz="2000" dirty="0" smtClean="0">
                <a:solidFill>
                  <a:srgbClr val="333333"/>
                </a:solidFill>
                <a:latin typeface="Times New Roman" panose="02020603050405020304" pitchFamily="18" charset="0"/>
              </a:rPr>
              <a:t>производственно-технологической деятельностью) </a:t>
            </a:r>
            <a:endParaRPr lang="ru-RU" sz="2000" dirty="0">
              <a:solidFill>
                <a:srgbClr val="333333"/>
              </a:solidFill>
              <a:latin typeface="Times New Roman" panose="02020603050405020304" pitchFamily="18" charset="0"/>
            </a:endParaRPr>
          </a:p>
          <a:p>
            <a:pPr marL="457200" lvl="0" indent="-457200" algn="just">
              <a:lnSpc>
                <a:spcPct val="130000"/>
              </a:lnSpc>
              <a:buFontTx/>
              <a:buAutoNum type="arabicPeriod"/>
            </a:pPr>
            <a:r>
              <a:rPr lang="ru-RU" sz="2000" dirty="0">
                <a:solidFill>
                  <a:srgbClr val="333333"/>
                </a:solidFill>
                <a:latin typeface="Times New Roman" panose="02020603050405020304" pitchFamily="18" charset="0"/>
              </a:rPr>
              <a:t>Задачи </a:t>
            </a:r>
            <a:r>
              <a:rPr lang="ru-RU" sz="2000" dirty="0" smtClean="0">
                <a:solidFill>
                  <a:srgbClr val="333333"/>
                </a:solidFill>
                <a:latin typeface="Times New Roman" panose="02020603050405020304" pitchFamily="18" charset="0"/>
              </a:rPr>
              <a:t>исследовательской </a:t>
            </a:r>
            <a:r>
              <a:rPr lang="ru-RU" sz="2000" dirty="0">
                <a:solidFill>
                  <a:srgbClr val="333333"/>
                </a:solidFill>
                <a:latin typeface="Times New Roman" panose="02020603050405020304" pitchFamily="18" charset="0"/>
              </a:rPr>
              <a:t>направленности (связаны с </a:t>
            </a:r>
            <a:r>
              <a:rPr lang="ru-RU" sz="2000" dirty="0" smtClean="0">
                <a:solidFill>
                  <a:srgbClr val="333333"/>
                </a:solidFill>
                <a:latin typeface="Times New Roman" panose="02020603050405020304" pitchFamily="18" charset="0"/>
              </a:rPr>
              <a:t>исследовательской деятельностью</a:t>
            </a:r>
            <a:r>
              <a:rPr lang="ru-RU" sz="2000" dirty="0">
                <a:solidFill>
                  <a:srgbClr val="333333"/>
                </a:solidFill>
                <a:latin typeface="Times New Roman" panose="02020603050405020304" pitchFamily="18" charset="0"/>
              </a:rPr>
              <a:t>) </a:t>
            </a:r>
          </a:p>
          <a:p>
            <a:pPr lvl="0" algn="just">
              <a:lnSpc>
                <a:spcPct val="130000"/>
              </a:lnSpc>
            </a:pPr>
            <a:r>
              <a:rPr lang="ru-RU" sz="2000" dirty="0" smtClean="0">
                <a:solidFill>
                  <a:srgbClr val="333333"/>
                </a:solidFill>
                <a:latin typeface="Times New Roman" panose="02020603050405020304" pitchFamily="18" charset="0"/>
              </a:rPr>
              <a:t>Задачи любой группы также могут содержать элементы организационно-управленческой деятельности. </a:t>
            </a: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94209" name="Picture 1" descr="C:\Users\LV\Desktop\tehnologiya-mashinostroeniya.jpg"/>
          <p:cNvPicPr>
            <a:picLocks noChangeAspect="1" noChangeArrowheads="1"/>
          </p:cNvPicPr>
          <p:nvPr/>
        </p:nvPicPr>
        <p:blipFill>
          <a:blip r:embed="rId2" cstate="print"/>
          <a:srcRect/>
          <a:stretch>
            <a:fillRect/>
          </a:stretch>
        </p:blipFill>
        <p:spPr bwMode="auto">
          <a:xfrm>
            <a:off x="4644008" y="4689320"/>
            <a:ext cx="2160239" cy="1620000"/>
          </a:xfrm>
          <a:prstGeom prst="rect">
            <a:avLst/>
          </a:prstGeom>
          <a:noFill/>
        </p:spPr>
      </p:pic>
      <p:pic>
        <p:nvPicPr>
          <p:cNvPr id="94211" name="Picture 3" descr="Похожее изображение"/>
          <p:cNvPicPr>
            <a:picLocks noChangeAspect="1" noChangeArrowheads="1"/>
          </p:cNvPicPr>
          <p:nvPr/>
        </p:nvPicPr>
        <p:blipFill>
          <a:blip r:embed="rId3" cstate="print"/>
          <a:srcRect l="2874"/>
          <a:stretch>
            <a:fillRect/>
          </a:stretch>
        </p:blipFill>
        <p:spPr bwMode="auto">
          <a:xfrm>
            <a:off x="107504" y="4689320"/>
            <a:ext cx="2160240" cy="1620000"/>
          </a:xfrm>
          <a:prstGeom prst="rect">
            <a:avLst/>
          </a:prstGeom>
          <a:noFill/>
        </p:spPr>
      </p:pic>
      <p:pic>
        <p:nvPicPr>
          <p:cNvPr id="94217" name="Picture 9" descr="Похожее изображение"/>
          <p:cNvPicPr>
            <a:picLocks noChangeAspect="1" noChangeArrowheads="1"/>
          </p:cNvPicPr>
          <p:nvPr/>
        </p:nvPicPr>
        <p:blipFill>
          <a:blip r:embed="rId4" cstate="print"/>
          <a:srcRect/>
          <a:stretch>
            <a:fillRect/>
          </a:stretch>
        </p:blipFill>
        <p:spPr bwMode="auto">
          <a:xfrm>
            <a:off x="2339752" y="4689320"/>
            <a:ext cx="2160240" cy="1620000"/>
          </a:xfrm>
          <a:prstGeom prst="rect">
            <a:avLst/>
          </a:prstGeom>
          <a:noFill/>
        </p:spPr>
      </p:pic>
      <p:pic>
        <p:nvPicPr>
          <p:cNvPr id="94219" name="Picture 11" descr="Картинки по запросу программирование"/>
          <p:cNvPicPr>
            <a:picLocks noChangeAspect="1" noChangeArrowheads="1"/>
          </p:cNvPicPr>
          <p:nvPr/>
        </p:nvPicPr>
        <p:blipFill>
          <a:blip r:embed="rId5" cstate="print"/>
          <a:srcRect r="22214"/>
          <a:stretch>
            <a:fillRect/>
          </a:stretch>
        </p:blipFill>
        <p:spPr bwMode="auto">
          <a:xfrm>
            <a:off x="6876256" y="4689320"/>
            <a:ext cx="2160240" cy="1620000"/>
          </a:xfrm>
          <a:prstGeom prst="rect">
            <a:avLst/>
          </a:prstGeom>
          <a:noFill/>
        </p:spPr>
      </p:pic>
      <p:pic>
        <p:nvPicPr>
          <p:cNvPr id="12" name="Picture 8" descr="E:\Рисунки и картинки\Лого\МГТУ\BMSTU_logo (копия).gif"/>
          <p:cNvPicPr>
            <a:picLocks noChangeAspect="1" noChangeArrowheads="1"/>
          </p:cNvPicPr>
          <p:nvPr/>
        </p:nvPicPr>
        <p:blipFill>
          <a:blip r:embed="rId6" cstate="print"/>
          <a:srcRect/>
          <a:stretch>
            <a:fillRect/>
          </a:stretch>
        </p:blipFill>
        <p:spPr bwMode="auto">
          <a:xfrm>
            <a:off x="8532440" y="75828"/>
            <a:ext cx="528899" cy="616868"/>
          </a:xfrm>
          <a:prstGeom prst="rect">
            <a:avLst/>
          </a:prstGeom>
          <a:noFill/>
        </p:spPr>
      </p:pic>
    </p:spTree>
    <p:extLst>
      <p:ext uri="{BB962C8B-B14F-4D97-AF65-F5344CB8AC3E}">
        <p14:creationId xmlns:p14="http://schemas.microsoft.com/office/powerpoint/2010/main" xmlns="" val="36714638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30</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4431983"/>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Численно:</a:t>
            </a:r>
            <a:endParaRPr lang="en-US" sz="2000" dirty="0" smtClean="0">
              <a:latin typeface="Times New Roman" pitchFamily="18" charset="0"/>
              <a:cs typeface="Times New Roman" pitchFamily="18" charset="0"/>
            </a:endParaRPr>
          </a:p>
          <a:p>
            <a:pPr indent="457200" algn="just">
              <a:lnSpc>
                <a:spcPct val="150000"/>
              </a:lnSpc>
            </a:pPr>
            <a:endParaRPr lang="ru-RU" sz="20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Очевидно, чтобы расплавить припой, температура гвоздя должна быть выше температуры плавления припоя, иначе по законам термодинамики передача теплоты от гвоздя к припою невозможна. Тогда количество теплоты, которое необходимо сообщить гвоздю:</a:t>
            </a:r>
            <a:endParaRPr lang="en-US" sz="2000" dirty="0" smtClean="0">
              <a:latin typeface="Times New Roman" pitchFamily="18" charset="0"/>
              <a:cs typeface="Times New Roman" pitchFamily="18" charset="0"/>
            </a:endParaRPr>
          </a:p>
          <a:p>
            <a:pPr algn="just">
              <a:lnSpc>
                <a:spcPct val="150000"/>
              </a:lnSpc>
            </a:pPr>
            <a:endParaRPr lang="ru-RU" sz="24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Тогда, зная потребное количество теплоты, можем определить сколько ударов должен сделать кузнец:</a:t>
            </a:r>
            <a:endParaRPr lang="en-US"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graphicFrame>
        <p:nvGraphicFramePr>
          <p:cNvPr id="2" name="Объект 1"/>
          <p:cNvGraphicFramePr>
            <a:graphicFrameLocks noChangeAspect="1"/>
          </p:cNvGraphicFramePr>
          <p:nvPr>
            <p:extLst>
              <p:ext uri="{D42A27DB-BD31-4B8C-83A1-F6EECF244321}">
                <p14:modId xmlns:p14="http://schemas.microsoft.com/office/powerpoint/2010/main" xmlns="" val="1116729275"/>
              </p:ext>
            </p:extLst>
          </p:nvPr>
        </p:nvGraphicFramePr>
        <p:xfrm>
          <a:off x="1032926" y="1124744"/>
          <a:ext cx="7078148" cy="411858"/>
        </p:xfrm>
        <a:graphic>
          <a:graphicData uri="http://schemas.openxmlformats.org/presentationml/2006/ole">
            <p:oleObj spid="_x0000_s351310" name="Equation" r:id="rId4" imgW="4256659" imgH="247661" progId="Equation.DSMT4">
              <p:embed/>
            </p:oleObj>
          </a:graphicData>
        </a:graphic>
      </p:graphicFrame>
      <p:graphicFrame>
        <p:nvGraphicFramePr>
          <p:cNvPr id="3" name="Объект 2"/>
          <p:cNvGraphicFramePr>
            <a:graphicFrameLocks noChangeAspect="1"/>
          </p:cNvGraphicFramePr>
          <p:nvPr>
            <p:extLst>
              <p:ext uri="{D42A27DB-BD31-4B8C-83A1-F6EECF244321}">
                <p14:modId xmlns:p14="http://schemas.microsoft.com/office/powerpoint/2010/main" xmlns="" val="4015018340"/>
              </p:ext>
            </p:extLst>
          </p:nvPr>
        </p:nvGraphicFramePr>
        <p:xfrm>
          <a:off x="2979903" y="3302329"/>
          <a:ext cx="3184194" cy="774743"/>
        </p:xfrm>
        <a:graphic>
          <a:graphicData uri="http://schemas.openxmlformats.org/presentationml/2006/ole">
            <p:oleObj spid="_x0000_s351311" name="Equation" r:id="rId5" imgW="1957208" imgH="476243" progId="Equation.DSMT4">
              <p:embed/>
            </p:oleObj>
          </a:graphicData>
        </a:graphic>
      </p:graphicFrame>
      <p:graphicFrame>
        <p:nvGraphicFramePr>
          <p:cNvPr id="10" name="Объект 9"/>
          <p:cNvGraphicFramePr>
            <a:graphicFrameLocks noChangeAspect="1"/>
          </p:cNvGraphicFramePr>
          <p:nvPr>
            <p:extLst>
              <p:ext uri="{D42A27DB-BD31-4B8C-83A1-F6EECF244321}">
                <p14:modId xmlns:p14="http://schemas.microsoft.com/office/powerpoint/2010/main" xmlns="" val="3841543220"/>
              </p:ext>
            </p:extLst>
          </p:nvPr>
        </p:nvGraphicFramePr>
        <p:xfrm>
          <a:off x="4067944" y="4536172"/>
          <a:ext cx="899058" cy="765036"/>
        </p:xfrm>
        <a:graphic>
          <a:graphicData uri="http://schemas.openxmlformats.org/presentationml/2006/ole">
            <p:oleObj spid="_x0000_s351312" name="Equation" r:id="rId6" imgW="508000" imgH="431800" progId="Equation.DSMT4">
              <p:embed/>
            </p:oleObj>
          </a:graphicData>
        </a:graphic>
      </p:graphicFrame>
      <p:graphicFrame>
        <p:nvGraphicFramePr>
          <p:cNvPr id="11" name="Объект 10"/>
          <p:cNvGraphicFramePr>
            <a:graphicFrameLocks noChangeAspect="1"/>
          </p:cNvGraphicFramePr>
          <p:nvPr>
            <p:extLst>
              <p:ext uri="{D42A27DB-BD31-4B8C-83A1-F6EECF244321}">
                <p14:modId xmlns:p14="http://schemas.microsoft.com/office/powerpoint/2010/main" xmlns="" val="2833435859"/>
              </p:ext>
            </p:extLst>
          </p:nvPr>
        </p:nvGraphicFramePr>
        <p:xfrm>
          <a:off x="2987824" y="5422641"/>
          <a:ext cx="3024737" cy="1318727"/>
        </p:xfrm>
        <a:graphic>
          <a:graphicData uri="http://schemas.openxmlformats.org/presentationml/2006/ole">
            <p:oleObj spid="_x0000_s351313" name="Equation" r:id="rId7" imgW="1955800" imgH="850900" progId="Equation.DSMT4">
              <p:embed/>
            </p:oleObj>
          </a:graphicData>
        </a:graphic>
      </p:graphicFrame>
      <p:sp>
        <p:nvSpPr>
          <p:cNvPr id="1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19811700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3. Решение</a:t>
            </a:r>
            <a:r>
              <a:rPr lang="en-US" sz="2400" b="1" dirty="0" smtClean="0">
                <a:latin typeface="Times New Roman" pitchFamily="18" charset="0"/>
                <a:ea typeface="Calibri" pitchFamily="34" charset="0"/>
                <a:cs typeface="Times New Roman" pitchFamily="18" charset="0"/>
              </a:rPr>
              <a:t> </a:t>
            </a:r>
            <a:r>
              <a:rPr lang="ru-RU" sz="2400" b="1" dirty="0">
                <a:latin typeface="Times New Roman" pitchFamily="18" charset="0"/>
                <a:ea typeface="Calibri" pitchFamily="34" charset="0"/>
                <a:cs typeface="Times New Roman" pitchFamily="18" charset="0"/>
              </a:rPr>
              <a:t>(продолжение)</a:t>
            </a:r>
            <a:endParaRPr lang="ru-RU" sz="2400" b="1" dirty="0" smtClean="0">
              <a:latin typeface="Times New Roman" pitchFamily="18" charset="0"/>
              <a:ea typeface="Calibri" pitchFamily="34" charset="0"/>
              <a:cs typeface="Times New Roman" pitchFamily="18" charset="0"/>
            </a:endParaRP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31</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01609"/>
            <a:ext cx="8784976" cy="5170646"/>
          </a:xfrm>
          <a:prstGeom prst="rect">
            <a:avLst/>
          </a:prstGeom>
          <a:noFill/>
        </p:spPr>
        <p:txBody>
          <a:bodyPr wrap="square" rtlCol="0">
            <a:spAutoFit/>
          </a:bodyPr>
          <a:lstStyle/>
          <a:p>
            <a:pPr indent="457200" algn="just">
              <a:lnSpc>
                <a:spcPct val="150000"/>
              </a:lnSpc>
            </a:pPr>
            <a:r>
              <a:rPr lang="ru-RU" sz="2000" dirty="0" smtClean="0">
                <a:latin typeface="Times New Roman" pitchFamily="18" charset="0"/>
                <a:cs typeface="Times New Roman" pitchFamily="18" charset="0"/>
              </a:rPr>
              <a:t>Численно:</a:t>
            </a:r>
          </a:p>
          <a:p>
            <a:pPr indent="457200" algn="just">
              <a:lnSpc>
                <a:spcPct val="150000"/>
              </a:lnSpc>
            </a:pPr>
            <a:endParaRPr lang="en-US" sz="54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Поскольку число ударов, которые должен сделать кузнец, должно быть натуральным числом, то полученное значение округляем в большую сторону</a:t>
            </a:r>
            <a:r>
              <a:rPr lang="ru-RU" sz="2000" dirty="0">
                <a:latin typeface="Times New Roman" pitchFamily="18" charset="0"/>
                <a:cs typeface="Times New Roman" pitchFamily="18" charset="0"/>
              </a:rPr>
              <a:t>. Окончательно:</a:t>
            </a:r>
          </a:p>
          <a:p>
            <a:pPr indent="457200" algn="just">
              <a:lnSpc>
                <a:spcPct val="150000"/>
              </a:lnSpc>
            </a:pPr>
            <a:endParaRPr lang="en-US" sz="1400" dirty="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Определим температуру, до которой нагреется гвоздь:</a:t>
            </a:r>
            <a:endParaRPr lang="en-US" sz="2000" dirty="0" smtClean="0">
              <a:latin typeface="Times New Roman" pitchFamily="18" charset="0"/>
              <a:cs typeface="Times New Roman" pitchFamily="18" charset="0"/>
            </a:endParaRPr>
          </a:p>
          <a:p>
            <a:pPr indent="457200" algn="just">
              <a:lnSpc>
                <a:spcPct val="150000"/>
              </a:lnSpc>
            </a:pPr>
            <a:endParaRPr lang="ru-RU" sz="3200" dirty="0" smtClean="0">
              <a:latin typeface="Times New Roman" pitchFamily="18" charset="0"/>
              <a:cs typeface="Times New Roman" pitchFamily="18" charset="0"/>
            </a:endParaRPr>
          </a:p>
          <a:p>
            <a:pPr indent="457200" algn="just">
              <a:lnSpc>
                <a:spcPct val="150000"/>
              </a:lnSpc>
            </a:pPr>
            <a:r>
              <a:rPr lang="ru-RU" sz="2000" dirty="0" smtClean="0">
                <a:latin typeface="Times New Roman" pitchFamily="18" charset="0"/>
                <a:cs typeface="Times New Roman" pitchFamily="18" charset="0"/>
              </a:rPr>
              <a:t>Численно:</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12"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200" b="0" i="0" u="none" strike="noStrike" cap="none" normalizeH="0" baseline="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ru-RU" altLang="ru-RU"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4" name="Объект 3"/>
          <p:cNvGraphicFramePr>
            <a:graphicFrameLocks noChangeAspect="1"/>
          </p:cNvGraphicFramePr>
          <p:nvPr>
            <p:extLst>
              <p:ext uri="{D42A27DB-BD31-4B8C-83A1-F6EECF244321}">
                <p14:modId xmlns:p14="http://schemas.microsoft.com/office/powerpoint/2010/main" xmlns="" val="3270179766"/>
              </p:ext>
            </p:extLst>
          </p:nvPr>
        </p:nvGraphicFramePr>
        <p:xfrm>
          <a:off x="1619672" y="1052736"/>
          <a:ext cx="6203325" cy="1368152"/>
        </p:xfrm>
        <a:graphic>
          <a:graphicData uri="http://schemas.openxmlformats.org/presentationml/2006/ole">
            <p:oleObj spid="_x0000_s352328" name="Equation" r:id="rId4" imgW="3800575" imgH="838015" progId="Equation.DSMT4">
              <p:embed/>
            </p:oleObj>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xmlns="" val="923734055"/>
              </p:ext>
            </p:extLst>
          </p:nvPr>
        </p:nvGraphicFramePr>
        <p:xfrm>
          <a:off x="4067945" y="3645024"/>
          <a:ext cx="896350" cy="360040"/>
        </p:xfrm>
        <a:graphic>
          <a:graphicData uri="http://schemas.openxmlformats.org/presentationml/2006/ole">
            <p:oleObj spid="_x0000_s352329" name="Equation" r:id="rId5" imgW="379950" imgH="152268" progId="Equation.DSMT4">
              <p:embed/>
            </p:oleObj>
          </a:graphicData>
        </a:graphic>
      </p:graphicFrame>
      <p:graphicFrame>
        <p:nvGraphicFramePr>
          <p:cNvPr id="6" name="Объект 5"/>
          <p:cNvGraphicFramePr>
            <a:graphicFrameLocks noChangeAspect="1"/>
          </p:cNvGraphicFramePr>
          <p:nvPr>
            <p:extLst>
              <p:ext uri="{D42A27DB-BD31-4B8C-83A1-F6EECF244321}">
                <p14:modId xmlns:p14="http://schemas.microsoft.com/office/powerpoint/2010/main" xmlns="" val="1743704204"/>
              </p:ext>
            </p:extLst>
          </p:nvPr>
        </p:nvGraphicFramePr>
        <p:xfrm>
          <a:off x="2627784" y="4506364"/>
          <a:ext cx="3535400" cy="794844"/>
        </p:xfrm>
        <a:graphic>
          <a:graphicData uri="http://schemas.openxmlformats.org/presentationml/2006/ole">
            <p:oleObj spid="_x0000_s352330" name="Equation" r:id="rId6" imgW="2033342" imgH="457164" progId="Equation.DSMT4">
              <p:embed/>
            </p:oleObj>
          </a:graphicData>
        </a:graphic>
      </p:graphicFrame>
      <p:graphicFrame>
        <p:nvGraphicFramePr>
          <p:cNvPr id="9" name="Объект 8"/>
          <p:cNvGraphicFramePr>
            <a:graphicFrameLocks noChangeAspect="1"/>
          </p:cNvGraphicFramePr>
          <p:nvPr>
            <p:extLst>
              <p:ext uri="{D42A27DB-BD31-4B8C-83A1-F6EECF244321}">
                <p14:modId xmlns:p14="http://schemas.microsoft.com/office/powerpoint/2010/main" xmlns="" val="424646715"/>
              </p:ext>
            </p:extLst>
          </p:nvPr>
        </p:nvGraphicFramePr>
        <p:xfrm>
          <a:off x="2043020" y="5772255"/>
          <a:ext cx="5070965" cy="744857"/>
        </p:xfrm>
        <a:graphic>
          <a:graphicData uri="http://schemas.openxmlformats.org/presentationml/2006/ole">
            <p:oleObj spid="_x0000_s352331" name="Equation" r:id="rId7" imgW="2983576" imgH="438086" progId="Equation.DSMT4">
              <p:embed/>
            </p:oleObj>
          </a:graphicData>
        </a:graphic>
      </p:graphicFrame>
    </p:spTree>
    <p:extLst>
      <p:ext uri="{BB962C8B-B14F-4D97-AF65-F5344CB8AC3E}">
        <p14:creationId xmlns:p14="http://schemas.microsoft.com/office/powerpoint/2010/main" xmlns="" val="22692117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Условие </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92247"/>
            <a:ext cx="8784976" cy="6077113"/>
          </a:xfrm>
          <a:prstGeom prst="rect">
            <a:avLst/>
          </a:prstGeom>
          <a:noFill/>
        </p:spPr>
        <p:txBody>
          <a:bodyPr wrap="square" rtlCol="0">
            <a:spAutoFit/>
          </a:bodyPr>
          <a:lstStyle/>
          <a:p>
            <a:pPr indent="457200" algn="just">
              <a:lnSpc>
                <a:spcPct val="140000"/>
              </a:lnSpc>
            </a:pPr>
            <a:r>
              <a:rPr lang="ru-RU" sz="2000" dirty="0" smtClean="0">
                <a:latin typeface="Times New Roman" pitchFamily="18" charset="0"/>
                <a:cs typeface="Times New Roman" pitchFamily="18" charset="0"/>
              </a:rPr>
              <a:t>Для изготовления стеклопластиковых труб проводится намотка на  оправку (форму) ткани из тонких стеклянных нитей, пропитанной связующим (жидкий материал, превращающийся в пластмассу  под воздействием физических или химических факторов). После этого проводится отверждение связующего. В качестве связующего используется  двухкомпонентный состав, состоящий из двух объемных долей эпоксидной смолы и одной объемной доли отвердителя. </a:t>
            </a:r>
          </a:p>
          <a:p>
            <a:pPr indent="457200" algn="just">
              <a:lnSpc>
                <a:spcPct val="140000"/>
              </a:lnSpc>
            </a:pPr>
            <a:r>
              <a:rPr lang="ru-RU" sz="2000" dirty="0" smtClean="0">
                <a:latin typeface="Times New Roman" pitchFamily="18" charset="0"/>
                <a:cs typeface="Times New Roman" pitchFamily="18" charset="0"/>
              </a:rPr>
              <a:t>Плотность обоих компонентов составляет 1200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Стеклянная ткань (плотность материала 2500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 имеет толщину 0.2 мм,  а нити занимают 20% её объема.</a:t>
            </a:r>
          </a:p>
          <a:p>
            <a:pPr indent="457200" algn="just">
              <a:lnSpc>
                <a:spcPct val="140000"/>
              </a:lnSpc>
            </a:pPr>
            <a:r>
              <a:rPr lang="ru-RU" sz="2000" dirty="0" smtClean="0">
                <a:latin typeface="Times New Roman" pitchFamily="18" charset="0"/>
                <a:cs typeface="Times New Roman" pitchFamily="18" charset="0"/>
              </a:rPr>
              <a:t>Для подготовки пропитанной ткани компоненты связующего  из двух емкостей под давлением подаются в смеситель, после чего  в пропиточную ванну, где происходит пропитка ткани и отжим избыточного связующего перед намоткой.</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3"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Условие (продолжение) </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548680"/>
            <a:ext cx="8784976" cy="6217087"/>
          </a:xfrm>
          <a:prstGeom prst="rect">
            <a:avLst/>
          </a:prstGeom>
          <a:noFill/>
        </p:spPr>
        <p:txBody>
          <a:bodyPr wrap="square" rtlCol="0">
            <a:spAutoFit/>
          </a:bodyPr>
          <a:lstStyle/>
          <a:p>
            <a:pPr algn="just">
              <a:lnSpc>
                <a:spcPct val="135000"/>
              </a:lnSpc>
            </a:pPr>
            <a:r>
              <a:rPr lang="ru-RU" sz="2000" b="1" dirty="0" smtClean="0">
                <a:latin typeface="Times New Roman" pitchFamily="18" charset="0"/>
                <a:cs typeface="Times New Roman" pitchFamily="18" charset="0"/>
              </a:rPr>
              <a:t>Вопросы:</a:t>
            </a:r>
          </a:p>
          <a:p>
            <a:pPr marL="538163" indent="-538163" algn="just">
              <a:lnSpc>
                <a:spcPct val="135000"/>
              </a:lnSpc>
              <a:tabLst>
                <a:tab pos="538163" algn="l"/>
              </a:tabLst>
            </a:pPr>
            <a:r>
              <a:rPr lang="ru-RU" sz="2000" dirty="0" smtClean="0">
                <a:latin typeface="Times New Roman" pitchFamily="18" charset="0"/>
                <a:cs typeface="Times New Roman" pitchFamily="18" charset="0"/>
              </a:rPr>
              <a:t>1)	Каков необходимый расход компонентов связующего (в кг/с) для производства стеклопластиковой трубы средним диаметром 100 мм с толщиной стенки 2 мм, если производительность завода составляет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100 м/час.</a:t>
            </a:r>
          </a:p>
          <a:p>
            <a:pPr marL="538163" indent="-538163" algn="just">
              <a:lnSpc>
                <a:spcPct val="135000"/>
              </a:lnSpc>
              <a:tabLst>
                <a:tab pos="538163" algn="l"/>
              </a:tabLst>
            </a:pPr>
            <a:r>
              <a:rPr lang="ru-RU" sz="2000" dirty="0" smtClean="0">
                <a:latin typeface="Times New Roman" pitchFamily="18" charset="0"/>
                <a:cs typeface="Times New Roman" pitchFamily="18" charset="0"/>
              </a:rPr>
              <a:t>2)	Определите диаметры отверстий для подачи смолы и отвердителя, если избыточное давление подачи составляет 2 атм.</a:t>
            </a:r>
          </a:p>
          <a:p>
            <a:pPr marL="538163" indent="-538163" algn="just">
              <a:lnSpc>
                <a:spcPct val="135000"/>
              </a:lnSpc>
              <a:buAutoNum type="arabicParenR" startAt="3"/>
              <a:tabLst>
                <a:tab pos="538163" algn="l"/>
              </a:tabLst>
            </a:pPr>
            <a:r>
              <a:rPr lang="ru-RU" sz="2000" dirty="0" smtClean="0">
                <a:latin typeface="Times New Roman" pitchFamily="18" charset="0"/>
                <a:cs typeface="Times New Roman" pitchFamily="18" charset="0"/>
              </a:rPr>
              <a:t>Определите массу 1 метра трубы.</a:t>
            </a:r>
          </a:p>
          <a:p>
            <a:pPr marL="538163" indent="-538163" algn="just">
              <a:lnSpc>
                <a:spcPct val="135000"/>
              </a:lnSpc>
              <a:tabLst>
                <a:tab pos="538163" algn="l"/>
              </a:tabLst>
            </a:pPr>
            <a:endParaRPr lang="ru-RU" sz="2000" dirty="0" smtClean="0">
              <a:latin typeface="Times New Roman" pitchFamily="18" charset="0"/>
              <a:cs typeface="Times New Roman" pitchFamily="18" charset="0"/>
            </a:endParaRPr>
          </a:p>
          <a:p>
            <a:pPr algn="just">
              <a:lnSpc>
                <a:spcPct val="135000"/>
              </a:lnSpc>
            </a:pPr>
            <a:r>
              <a:rPr lang="ru-RU" sz="2000" b="1" dirty="0" smtClean="0">
                <a:latin typeface="Times New Roman" pitchFamily="18" charset="0"/>
                <a:cs typeface="Times New Roman" pitchFamily="18" charset="0"/>
              </a:rPr>
              <a:t>Дополнительные сведения: </a:t>
            </a:r>
            <a:r>
              <a:rPr lang="ru-RU" sz="2000" dirty="0" smtClean="0">
                <a:latin typeface="Times New Roman" pitchFamily="18" charset="0"/>
                <a:cs typeface="Times New Roman" pitchFamily="18" charset="0"/>
              </a:rPr>
              <a:t>объёмный расход жидкости через отверстие в первом приближении может быть определён по формуле</a:t>
            </a:r>
          </a:p>
          <a:p>
            <a:pPr indent="5019675" algn="just">
              <a:lnSpc>
                <a:spcPct val="135000"/>
              </a:lnSpc>
              <a:spcBef>
                <a:spcPts val="1200"/>
              </a:spcBef>
              <a:spcAft>
                <a:spcPts val="1200"/>
              </a:spcAft>
            </a:pP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p>
          <a:p>
            <a:pPr algn="just">
              <a:lnSpc>
                <a:spcPct val="135000"/>
              </a:lnSpc>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S</a:t>
            </a:r>
            <a:r>
              <a:rPr lang="en-US" sz="2000" dirty="0" smtClean="0">
                <a:latin typeface="Times New Roman" pitchFamily="18" charset="0"/>
                <a:cs typeface="Times New Roman" pitchFamily="18" charset="0"/>
              </a:rPr>
              <a:t> – </a:t>
            </a:r>
            <a:r>
              <a:rPr lang="ru-RU" sz="2000" dirty="0" smtClean="0">
                <a:latin typeface="Times New Roman" pitchFamily="18" charset="0"/>
                <a:cs typeface="Times New Roman" pitchFamily="18" charset="0"/>
              </a:rPr>
              <a:t>площадь сечения отверстия, </a:t>
            </a:r>
            <a:r>
              <a:rPr lang="el-GR" sz="2000" dirty="0" smtClean="0">
                <a:latin typeface="Times New Roman" pitchFamily="18" charset="0"/>
                <a:cs typeface="Times New Roman" pitchFamily="18" charset="0"/>
              </a:rPr>
              <a:t>Δ</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 избыточное давление в ёмкости с жидкостью, </a:t>
            </a:r>
            <a:r>
              <a:rPr lang="el-GR" sz="2000" i="1" dirty="0" smtClean="0">
                <a:latin typeface="Times New Roman" pitchFamily="18" charset="0"/>
                <a:cs typeface="Times New Roman" pitchFamily="18" charset="0"/>
              </a:rPr>
              <a:t>ρ</a:t>
            </a:r>
            <a:r>
              <a:rPr lang="ru-RU" sz="2000" dirty="0" smtClean="0">
                <a:latin typeface="Times New Roman" pitchFamily="18" charset="0"/>
                <a:cs typeface="Times New Roman" pitchFamily="18" charset="0"/>
              </a:rPr>
              <a:t> – плотность жидкости.</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65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5217" name="Object 1"/>
          <p:cNvGraphicFramePr>
            <a:graphicFrameLocks noChangeAspect="1"/>
          </p:cNvGraphicFramePr>
          <p:nvPr/>
        </p:nvGraphicFramePr>
        <p:xfrm>
          <a:off x="3851275" y="5157788"/>
          <a:ext cx="1408113" cy="701675"/>
        </p:xfrm>
        <a:graphic>
          <a:graphicData uri="http://schemas.openxmlformats.org/presentationml/2006/ole">
            <p:oleObj spid="_x0000_s265256" name="Equation" r:id="rId4" imgW="939800" imgH="469900" progId="Equation.DSMT4">
              <p:embed/>
            </p:oleObj>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6107891"/>
          </a:xfrm>
          <a:prstGeom prst="rect">
            <a:avLst/>
          </a:prstGeom>
          <a:noFill/>
        </p:spPr>
        <p:txBody>
          <a:bodyPr wrap="square" rtlCol="0">
            <a:spAutoFit/>
          </a:bodyPr>
          <a:lstStyle/>
          <a:p>
            <a:pPr algn="just">
              <a:lnSpc>
                <a:spcPct val="150000"/>
              </a:lnSpc>
              <a:spcBef>
                <a:spcPts val="600"/>
              </a:spcBef>
            </a:pPr>
            <a:r>
              <a:rPr lang="ru-RU" sz="2000" b="1" dirty="0" smtClean="0">
                <a:latin typeface="Times New Roman" pitchFamily="18" charset="0"/>
                <a:cs typeface="Times New Roman" pitchFamily="18" charset="0"/>
              </a:rPr>
              <a:t>Выделение физических процессов:</a:t>
            </a:r>
          </a:p>
          <a:p>
            <a:pPr indent="457200" algn="just">
              <a:lnSpc>
                <a:spcPct val="140000"/>
              </a:lnSpc>
            </a:pPr>
            <a:r>
              <a:rPr lang="ru-RU" sz="2000" dirty="0" smtClean="0">
                <a:latin typeface="Times New Roman" pitchFamily="18" charset="0"/>
                <a:cs typeface="Times New Roman" pitchFamily="18" charset="0"/>
              </a:rPr>
              <a:t>Прежде всего, указанные материалы расходуются на формирование трубы – то есть заполнение объема её стенки. Зная поперечные размеры трубы можно определить площадь сечения (и объем материала, расходуемый на изготовление 1 метра трубы).</a:t>
            </a:r>
          </a:p>
          <a:p>
            <a:pPr indent="457200" algn="just">
              <a:lnSpc>
                <a:spcPct val="140000"/>
              </a:lnSpc>
            </a:pPr>
            <a:r>
              <a:rPr lang="ru-RU" sz="2000" dirty="0" smtClean="0">
                <a:latin typeface="Times New Roman" pitchFamily="18" charset="0"/>
                <a:cs typeface="Times New Roman" pitchFamily="18" charset="0"/>
              </a:rPr>
              <a:t>Зная производительность завода (в погонных метрах трубы за единицу времени) и площадь сечения трубы – можно определить суммарный объемный расход материала. Зная объемные доли компонентов (ткани и связующего) можно определить их объемные расходы, а зная их плотности – и массовые расходы.</a:t>
            </a:r>
          </a:p>
          <a:p>
            <a:pPr indent="457200" algn="just">
              <a:lnSpc>
                <a:spcPct val="140000"/>
              </a:lnSpc>
            </a:pPr>
            <a:r>
              <a:rPr lang="ru-RU" sz="2000" dirty="0" smtClean="0">
                <a:latin typeface="Times New Roman" pitchFamily="18" charset="0"/>
                <a:cs typeface="Times New Roman" pitchFamily="18" charset="0"/>
              </a:rPr>
              <a:t>Зная толщину стенки и толщину стеклянной ткани (условно несжимаемой) можно определить количество слоев в трубе и, следовательно, необходимую площадь ткани для изготовления 1 п.м. трубы. А зная производительность завода – общий расход в м</a:t>
            </a:r>
            <a:r>
              <a:rPr lang="ru-RU" sz="2000" baseline="30000" dirty="0" smtClean="0">
                <a:latin typeface="Times New Roman" pitchFamily="18" charset="0"/>
                <a:cs typeface="Times New Roman" pitchFamily="18" charset="0"/>
              </a:rPr>
              <a:t>2</a:t>
            </a:r>
            <a:r>
              <a:rPr lang="ru-RU" sz="2000" dirty="0" smtClean="0">
                <a:latin typeface="Times New Roman" pitchFamily="18" charset="0"/>
                <a:cs typeface="Times New Roman" pitchFamily="18" charset="0"/>
              </a:rPr>
              <a:t>/с.</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4862870"/>
          </a:xfrm>
          <a:prstGeom prst="rect">
            <a:avLst/>
          </a:prstGeom>
          <a:noFill/>
        </p:spPr>
        <p:txBody>
          <a:bodyPr wrap="square" rtlCol="0">
            <a:spAutoFit/>
          </a:bodyPr>
          <a:lstStyle/>
          <a:p>
            <a:pPr marL="179388" indent="-179388" algn="just">
              <a:lnSpc>
                <a:spcPct val="150000"/>
              </a:lnSpc>
              <a:spcBef>
                <a:spcPts val="600"/>
              </a:spcBef>
              <a:buFont typeface="Arial" pitchFamily="34" charset="0"/>
              <a:buChar char="•"/>
            </a:pPr>
            <a:r>
              <a:rPr lang="ru-RU" sz="2000" dirty="0" smtClean="0">
                <a:latin typeface="Times New Roman" pitchFamily="18" charset="0"/>
                <a:cs typeface="Times New Roman" pitchFamily="18" charset="0"/>
              </a:rPr>
              <a:t>Расход ткани и массовые расходы компонентов связующего являются ответом на вопрос №1.</a:t>
            </a:r>
          </a:p>
          <a:p>
            <a:pPr marL="179388" indent="-179388" algn="just">
              <a:lnSpc>
                <a:spcPct val="150000"/>
              </a:lnSpc>
              <a:spcBef>
                <a:spcPts val="600"/>
              </a:spcBef>
              <a:buFont typeface="Arial" pitchFamily="34" charset="0"/>
              <a:buChar char="•"/>
            </a:pPr>
            <a:r>
              <a:rPr lang="ru-RU" sz="2000" dirty="0" smtClean="0">
                <a:latin typeface="Times New Roman" pitchFamily="18" charset="0"/>
                <a:cs typeface="Times New Roman" pitchFamily="18" charset="0"/>
              </a:rPr>
              <a:t>Из формулы для объемного расхода жидкости, зная плотность материалов и избыточное давление подачи, можно определить площади (а значит и диаметры) отверстий, что является ответом на вопрос №2.</a:t>
            </a:r>
          </a:p>
          <a:p>
            <a:pPr marL="179388" indent="-179388" algn="just">
              <a:lnSpc>
                <a:spcPct val="150000"/>
              </a:lnSpc>
              <a:spcBef>
                <a:spcPts val="600"/>
              </a:spcBef>
              <a:buFont typeface="Arial" pitchFamily="34" charset="0"/>
              <a:buChar char="•"/>
            </a:pPr>
            <a:r>
              <a:rPr lang="ru-RU" sz="2000" dirty="0" smtClean="0">
                <a:latin typeface="Times New Roman" pitchFamily="18" charset="0"/>
                <a:cs typeface="Times New Roman" pitchFamily="18" charset="0"/>
              </a:rPr>
              <a:t>Стеклянная ткань является несжимаемой, но слои ложатся один на другой без зазора. То есть в намотанной на оправку ткани 20% объема занимает стекло, а остальные 80% объема – связующее. Исходя из плотностей материалов, можно найти массу 1 п.м. трубы, что является ответом на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вопрос №3.</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36</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11" name="Рисунок 1"/>
          <p:cNvPicPr>
            <a:picLocks noChangeAspect="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59632" y="836712"/>
            <a:ext cx="6696744" cy="56366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37</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6170920"/>
          </a:xfrm>
          <a:prstGeom prst="rect">
            <a:avLst/>
          </a:prstGeom>
          <a:noFill/>
        </p:spPr>
        <p:txBody>
          <a:bodyPr wrap="square" rtlCol="0">
            <a:spAutoFit/>
          </a:bodyPr>
          <a:lstStyle/>
          <a:p>
            <a:pPr algn="just">
              <a:lnSpc>
                <a:spcPct val="150000"/>
              </a:lnSpc>
              <a:spcBef>
                <a:spcPts val="600"/>
              </a:spcBef>
            </a:pPr>
            <a:r>
              <a:rPr lang="ru-RU" sz="2000" i="1" dirty="0" smtClean="0">
                <a:latin typeface="Times New Roman" pitchFamily="18" charset="0"/>
                <a:cs typeface="Times New Roman" pitchFamily="18" charset="0"/>
              </a:rPr>
              <a:t>Формализация физических процессов и подготовка системы уравнений, фактически, в данном примере свернуты в один пункт, ввиду отсутствия жесткой последовательности расчетов:</a:t>
            </a:r>
          </a:p>
          <a:p>
            <a:pPr algn="just">
              <a:lnSpc>
                <a:spcPct val="150000"/>
              </a:lnSpc>
              <a:spcBef>
                <a:spcPts val="600"/>
              </a:spcBef>
            </a:pPr>
            <a:r>
              <a:rPr lang="ru-RU" sz="2000" dirty="0" smtClean="0">
                <a:latin typeface="Times New Roman" pitchFamily="18" charset="0"/>
                <a:cs typeface="Times New Roman" pitchFamily="18" charset="0"/>
              </a:rPr>
              <a:t>Площадь сечения материала трубы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и </a:t>
            </a:r>
            <a:r>
              <a:rPr lang="en-US" sz="2000" i="1" dirty="0"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 – внешний и внутренний диаметры трубы соответственно.</a:t>
            </a:r>
          </a:p>
          <a:p>
            <a:pPr algn="just">
              <a:lnSpc>
                <a:spcPct val="150000"/>
              </a:lnSpc>
              <a:spcBef>
                <a:spcPts val="600"/>
              </a:spcBef>
            </a:pPr>
            <a:r>
              <a:rPr lang="ru-RU" sz="2000" dirty="0" smtClean="0">
                <a:latin typeface="Times New Roman" pitchFamily="18" charset="0"/>
                <a:cs typeface="Times New Roman" pitchFamily="18" charset="0"/>
              </a:rPr>
              <a:t>Объемный расход материала трубы составляет</a:t>
            </a:r>
            <a:endParaRPr lang="en-US"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где </a:t>
            </a:r>
            <a:r>
              <a:rPr lang="ru-RU" sz="2000" i="1" dirty="0" smtClean="0">
                <a:latin typeface="Times New Roman" pitchFamily="18" charset="0"/>
                <a:cs typeface="Times New Roman" pitchFamily="18" charset="0"/>
              </a:rPr>
              <a:t>L/T</a:t>
            </a:r>
            <a:r>
              <a:rPr lang="ru-RU" sz="2000" dirty="0" smtClean="0">
                <a:latin typeface="Times New Roman" pitchFamily="18" charset="0"/>
                <a:cs typeface="Times New Roman" pitchFamily="18" charset="0"/>
              </a:rPr>
              <a:t> = 100 п.м/час – производительность завода. Для приведения параметров к системе СИ разделим объемный расход на количество секунд в часе:</a:t>
            </a:r>
            <a:endParaRPr lang="en-US" sz="2000" dirty="0" smtClean="0">
              <a:latin typeface="Times New Roman" pitchFamily="18" charset="0"/>
              <a:cs typeface="Times New Roman" pitchFamily="18" charset="0"/>
            </a:endParaRPr>
          </a:p>
          <a:p>
            <a:pPr indent="4930775" algn="just">
              <a:lnSpc>
                <a:spcPct val="150000"/>
              </a:lnSpc>
            </a:pPr>
            <a:r>
              <a:rPr lang="ru-RU" sz="2000" dirty="0" smtClean="0">
                <a:latin typeface="Times New Roman" pitchFamily="18" charset="0"/>
                <a:cs typeface="Times New Roman" pitchFamily="18" charset="0"/>
              </a:rPr>
              <a:t>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/с</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7266" name="Object 2"/>
          <p:cNvGraphicFramePr>
            <a:graphicFrameLocks noChangeAspect="1"/>
          </p:cNvGraphicFramePr>
          <p:nvPr/>
        </p:nvGraphicFramePr>
        <p:xfrm>
          <a:off x="3418507" y="2708275"/>
          <a:ext cx="2233613" cy="433388"/>
        </p:xfrm>
        <a:graphic>
          <a:graphicData uri="http://schemas.openxmlformats.org/presentationml/2006/ole">
            <p:oleObj spid="_x0000_s267383" name="Equation" r:id="rId4" imgW="1181100" imgH="228600" progId="Equation.DSMT4">
              <p:embed/>
            </p:oleObj>
          </a:graphicData>
        </a:graphic>
      </p:graphicFrame>
      <p:graphicFrame>
        <p:nvGraphicFramePr>
          <p:cNvPr id="267267" name="Object 3"/>
          <p:cNvGraphicFramePr>
            <a:graphicFrameLocks noChangeAspect="1"/>
          </p:cNvGraphicFramePr>
          <p:nvPr/>
        </p:nvGraphicFramePr>
        <p:xfrm>
          <a:off x="3923928" y="4196042"/>
          <a:ext cx="1008112" cy="679380"/>
        </p:xfrm>
        <a:graphic>
          <a:graphicData uri="http://schemas.openxmlformats.org/presentationml/2006/ole">
            <p:oleObj spid="_x0000_s267384" name="Equation" r:id="rId5" imgW="583947" imgH="393529" progId="Equation.DSMT4">
              <p:embed/>
            </p:oleObj>
          </a:graphicData>
        </a:graphic>
      </p:graphicFrame>
      <p:graphicFrame>
        <p:nvGraphicFramePr>
          <p:cNvPr id="267268" name="Object 4"/>
          <p:cNvGraphicFramePr>
            <a:graphicFrameLocks noChangeAspect="1"/>
          </p:cNvGraphicFramePr>
          <p:nvPr/>
        </p:nvGraphicFramePr>
        <p:xfrm>
          <a:off x="3923928" y="6093296"/>
          <a:ext cx="1170711" cy="648072"/>
        </p:xfrm>
        <a:graphic>
          <a:graphicData uri="http://schemas.openxmlformats.org/presentationml/2006/ole">
            <p:oleObj spid="_x0000_s267385" name="Equation" r:id="rId6" imgW="710891" imgH="393529" progId="Equation.DSMT4">
              <p:embed/>
            </p:oleObj>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5709255"/>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Объем </a:t>
            </a:r>
            <a:r>
              <a:rPr lang="ru-RU" sz="2000" i="1" dirty="0" err="1" smtClean="0">
                <a:latin typeface="Times New Roman" pitchFamily="18" charset="0"/>
                <a:cs typeface="Times New Roman" pitchFamily="18" charset="0"/>
              </a:rPr>
              <a:t>l</a:t>
            </a:r>
            <a:r>
              <a:rPr lang="ru-RU" sz="2000" dirty="0" smtClean="0">
                <a:latin typeface="Times New Roman" pitchFamily="18" charset="0"/>
                <a:cs typeface="Times New Roman" pitchFamily="18" charset="0"/>
              </a:rPr>
              <a:t> = 1 п.м трубы составляет </a:t>
            </a:r>
            <a:r>
              <a:rPr lang="ru-RU" sz="2000" i="1" dirty="0" smtClean="0">
                <a:latin typeface="Times New Roman" pitchFamily="18" charset="0"/>
                <a:cs typeface="Times New Roman" pitchFamily="18" charset="0"/>
              </a:rPr>
              <a:t>V</a:t>
            </a:r>
            <a:r>
              <a:rPr lang="ru-RU" sz="2000" baseline="-25000" dirty="0" smtClean="0">
                <a:latin typeface="Times New Roman" pitchFamily="18" charset="0"/>
                <a:cs typeface="Times New Roman" pitchFamily="18" charset="0"/>
              </a:rPr>
              <a:t>1</a:t>
            </a:r>
            <a:r>
              <a:rPr lang="ru-RU" sz="2000" dirty="0" smtClean="0">
                <a:latin typeface="Times New Roman" pitchFamily="18" charset="0"/>
                <a:cs typeface="Times New Roman" pitchFamily="18" charset="0"/>
              </a:rPr>
              <a:t> = </a:t>
            </a:r>
            <a:r>
              <a:rPr lang="ru-RU" sz="2000" i="1" dirty="0" smtClean="0">
                <a:latin typeface="Times New Roman" pitchFamily="18" charset="0"/>
                <a:cs typeface="Times New Roman" pitchFamily="18" charset="0"/>
              </a:rPr>
              <a:t>S·</a:t>
            </a:r>
            <a:r>
              <a:rPr lang="ru-RU" sz="2000" i="1" dirty="0" err="1" smtClean="0">
                <a:latin typeface="Times New Roman" pitchFamily="18" charset="0"/>
                <a:cs typeface="Times New Roman" pitchFamily="18" charset="0"/>
              </a:rPr>
              <a:t>l</a:t>
            </a:r>
            <a:r>
              <a:rPr lang="ru-RU" sz="2000" dirty="0" smtClean="0">
                <a:latin typeface="Times New Roman" pitchFamily="18" charset="0"/>
                <a:cs typeface="Times New Roman" pitchFamily="18" charset="0"/>
              </a:rPr>
              <a:t>.</a:t>
            </a:r>
          </a:p>
          <a:p>
            <a:pPr algn="just">
              <a:lnSpc>
                <a:spcPct val="150000"/>
              </a:lnSpc>
              <a:spcAft>
                <a:spcPts val="600"/>
              </a:spcAft>
            </a:pPr>
            <a:r>
              <a:rPr lang="ru-RU" sz="2000" dirty="0" smtClean="0">
                <a:latin typeface="Times New Roman" pitchFamily="18" charset="0"/>
                <a:cs typeface="Times New Roman" pitchFamily="18" charset="0"/>
              </a:rPr>
              <a:t>Известно, что нити занимают 20% объема ткани, а значит и намотанного материала. Определим потребные объемные расходы компонентов:</a:t>
            </a: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spcAft>
                <a:spcPts val="600"/>
              </a:spcAft>
            </a:pPr>
            <a:endParaRPr lang="ru-RU" sz="2000" dirty="0" smtClean="0">
              <a:latin typeface="Times New Roman" pitchFamily="18" charset="0"/>
              <a:cs typeface="Times New Roman" pitchFamily="18" charset="0"/>
            </a:endParaRPr>
          </a:p>
          <a:p>
            <a:pPr algn="just">
              <a:lnSpc>
                <a:spcPct val="150000"/>
              </a:lnSpc>
            </a:pPr>
            <a:r>
              <a:rPr lang="ru-RU" sz="2000" dirty="0" smtClean="0">
                <a:latin typeface="Times New Roman" pitchFamily="18" charset="0"/>
                <a:cs typeface="Times New Roman" pitchFamily="18" charset="0"/>
              </a:rPr>
              <a:t>Массовый расход ткани определяется объемным расходом материала и его плотностью</a:t>
            </a:r>
          </a:p>
          <a:p>
            <a:pPr algn="just">
              <a:lnSpc>
                <a:spcPct val="150000"/>
              </a:lnSpc>
            </a:pPr>
            <a:endParaRPr lang="ru-RU" sz="2000" dirty="0" smtClean="0">
              <a:latin typeface="Times New Roman" pitchFamily="18" charset="0"/>
              <a:cs typeface="Times New Roman" pitchFamily="18" charset="0"/>
            </a:endParaRPr>
          </a:p>
          <a:p>
            <a:pPr algn="just">
              <a:lnSpc>
                <a:spcPct val="150000"/>
              </a:lnSpc>
              <a:spcAft>
                <a:spcPts val="600"/>
              </a:spcAft>
            </a:pPr>
            <a:r>
              <a:rPr lang="ru-RU" sz="2000" dirty="0" smtClean="0">
                <a:latin typeface="Times New Roman" pitchFamily="18" charset="0"/>
                <a:cs typeface="Times New Roman" pitchFamily="18" charset="0"/>
              </a:rPr>
              <a:t>Массовые расходы смолы и отвердителя, соответственно:</a:t>
            </a:r>
          </a:p>
          <a:p>
            <a:pPr algn="just">
              <a:lnSpc>
                <a:spcPct val="150000"/>
              </a:lnSpc>
              <a:spcAft>
                <a:spcPts val="600"/>
              </a:spcAft>
            </a:pPr>
            <a:endParaRPr lang="ru-RU"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4"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8293" name="Object 5"/>
          <p:cNvGraphicFramePr>
            <a:graphicFrameLocks noChangeAspect="1"/>
          </p:cNvGraphicFramePr>
          <p:nvPr/>
        </p:nvGraphicFramePr>
        <p:xfrm>
          <a:off x="3503613" y="2057400"/>
          <a:ext cx="1552575" cy="406400"/>
        </p:xfrm>
        <a:graphic>
          <a:graphicData uri="http://schemas.openxmlformats.org/presentationml/2006/ole">
            <p:oleObj spid="_x0000_s268527" name="Equation" r:id="rId5" imgW="863225" imgH="228501" progId="Equation.DSMT4">
              <p:embed/>
            </p:oleObj>
          </a:graphicData>
        </a:graphic>
      </p:graphicFrame>
      <p:graphicFrame>
        <p:nvGraphicFramePr>
          <p:cNvPr id="268294" name="Object 6"/>
          <p:cNvGraphicFramePr>
            <a:graphicFrameLocks noChangeAspect="1"/>
          </p:cNvGraphicFramePr>
          <p:nvPr/>
        </p:nvGraphicFramePr>
        <p:xfrm>
          <a:off x="3491880" y="2545110"/>
          <a:ext cx="2195082" cy="648072"/>
        </p:xfrm>
        <a:graphic>
          <a:graphicData uri="http://schemas.openxmlformats.org/presentationml/2006/ole">
            <p:oleObj spid="_x0000_s268528" name="Equation" r:id="rId6" imgW="1333500" imgH="393700" progId="Equation.DSMT4">
              <p:embed/>
            </p:oleObj>
          </a:graphicData>
        </a:graphic>
      </p:graphicFrame>
      <p:graphicFrame>
        <p:nvGraphicFramePr>
          <p:cNvPr id="268295" name="Object 7"/>
          <p:cNvGraphicFramePr>
            <a:graphicFrameLocks noChangeAspect="1"/>
          </p:cNvGraphicFramePr>
          <p:nvPr/>
        </p:nvGraphicFramePr>
        <p:xfrm>
          <a:off x="3491880" y="3193182"/>
          <a:ext cx="2258994" cy="648072"/>
        </p:xfrm>
        <a:graphic>
          <a:graphicData uri="http://schemas.openxmlformats.org/presentationml/2006/ole">
            <p:oleObj spid="_x0000_s268529" name="Equation" r:id="rId7" imgW="1548728" imgH="444307" progId="Equation.DSMT4">
              <p:embed/>
            </p:oleObj>
          </a:graphicData>
        </a:graphic>
      </p:graphicFrame>
      <p:graphicFrame>
        <p:nvGraphicFramePr>
          <p:cNvPr id="268296" name="Object 8"/>
          <p:cNvGraphicFramePr>
            <a:graphicFrameLocks noChangeAspect="1"/>
          </p:cNvGraphicFramePr>
          <p:nvPr/>
        </p:nvGraphicFramePr>
        <p:xfrm>
          <a:off x="3563888" y="4648635"/>
          <a:ext cx="1944216" cy="364541"/>
        </p:xfrm>
        <a:graphic>
          <a:graphicData uri="http://schemas.openxmlformats.org/presentationml/2006/ole">
            <p:oleObj spid="_x0000_s268530" name="Equation" r:id="rId8" imgW="1219200" imgH="228600" progId="Equation.DSMT4">
              <p:embed/>
            </p:oleObj>
          </a:graphicData>
        </a:graphic>
      </p:graphicFrame>
      <p:graphicFrame>
        <p:nvGraphicFramePr>
          <p:cNvPr id="268297" name="Object 9"/>
          <p:cNvGraphicFramePr>
            <a:graphicFrameLocks noChangeAspect="1"/>
          </p:cNvGraphicFramePr>
          <p:nvPr/>
        </p:nvGraphicFramePr>
        <p:xfrm>
          <a:off x="3419549" y="5660033"/>
          <a:ext cx="2305050" cy="400050"/>
        </p:xfrm>
        <a:graphic>
          <a:graphicData uri="http://schemas.openxmlformats.org/presentationml/2006/ole">
            <p:oleObj spid="_x0000_s268531" name="Equation" r:id="rId9" imgW="1320800" imgH="228600" progId="Equation.DSMT4">
              <p:embed/>
            </p:oleObj>
          </a:graphicData>
        </a:graphic>
      </p:graphicFrame>
      <p:graphicFrame>
        <p:nvGraphicFramePr>
          <p:cNvPr id="268298" name="Object 10"/>
          <p:cNvGraphicFramePr>
            <a:graphicFrameLocks noChangeAspect="1"/>
          </p:cNvGraphicFramePr>
          <p:nvPr/>
        </p:nvGraphicFramePr>
        <p:xfrm>
          <a:off x="3779912" y="6309320"/>
          <a:ext cx="1584325" cy="379413"/>
        </p:xfrm>
        <a:graphic>
          <a:graphicData uri="http://schemas.openxmlformats.org/presentationml/2006/ole">
            <p:oleObj spid="_x0000_s268532" name="Equation" r:id="rId10" imgW="952087" imgH="228501" progId="Equation.DSMT4">
              <p:embed/>
            </p:oleObj>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39</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80728"/>
            <a:ext cx="8784976" cy="2631490"/>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Количество слоев в ткани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Здесь (</a:t>
            </a:r>
            <a:r>
              <a:rPr lang="ru-RU" sz="2000" i="1" dirty="0" smtClean="0">
                <a:latin typeface="Times New Roman" pitchFamily="18" charset="0"/>
                <a:cs typeface="Times New Roman" pitchFamily="18" charset="0"/>
              </a:rPr>
              <a:t>D </a:t>
            </a:r>
            <a:r>
              <a:rPr lang="ru-RU" sz="2000" dirty="0" smtClean="0">
                <a:latin typeface="Times New Roman" pitchFamily="18" charset="0"/>
                <a:cs typeface="Times New Roman" pitchFamily="18" charset="0"/>
              </a:rPr>
              <a:t>- </a:t>
            </a:r>
            <a:r>
              <a:rPr lang="ru-RU" sz="2000" i="1" dirty="0" err="1" smtClean="0">
                <a:latin typeface="Times New Roman" pitchFamily="18" charset="0"/>
                <a:cs typeface="Times New Roman" pitchFamily="18" charset="0"/>
              </a:rPr>
              <a:t>d</a:t>
            </a:r>
            <a:r>
              <a:rPr lang="ru-RU" sz="2000" dirty="0" smtClean="0">
                <a:latin typeface="Times New Roman" pitchFamily="18" charset="0"/>
                <a:cs typeface="Times New Roman" pitchFamily="18" charset="0"/>
              </a:rPr>
              <a:t>)/2 – толщина одной стенки, </a:t>
            </a:r>
            <a:r>
              <a:rPr lang="ru-RU" sz="2000" i="1" dirty="0" err="1" smtClean="0">
                <a:latin typeface="Times New Roman" pitchFamily="18" charset="0"/>
                <a:cs typeface="Times New Roman" pitchFamily="18" charset="0"/>
              </a:rPr>
              <a:t>h</a:t>
            </a:r>
            <a:r>
              <a:rPr lang="ru-RU" sz="2000" dirty="0" smtClean="0">
                <a:latin typeface="Times New Roman" pitchFamily="18" charset="0"/>
                <a:cs typeface="Times New Roman" pitchFamily="18" charset="0"/>
              </a:rPr>
              <a:t> – толщина слоя ткани.</a:t>
            </a:r>
          </a:p>
          <a:p>
            <a:pPr algn="just">
              <a:lnSpc>
                <a:spcPct val="150000"/>
              </a:lnSpc>
              <a:spcBef>
                <a:spcPts val="600"/>
              </a:spcBef>
            </a:pPr>
            <a:r>
              <a:rPr lang="ru-RU" sz="2000" dirty="0" smtClean="0">
                <a:latin typeface="Times New Roman" pitchFamily="18" charset="0"/>
                <a:cs typeface="Times New Roman" pitchFamily="18" charset="0"/>
              </a:rPr>
              <a:t>Приняв средний диаметр трубы за диаметр намотки, определим длину ткани для намотки полной толщины:</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69320" name="Object 8"/>
          <p:cNvGraphicFramePr>
            <a:graphicFrameLocks noChangeAspect="1"/>
          </p:cNvGraphicFramePr>
          <p:nvPr/>
        </p:nvGraphicFramePr>
        <p:xfrm>
          <a:off x="3715568" y="1471449"/>
          <a:ext cx="1152128" cy="661407"/>
        </p:xfrm>
        <a:graphic>
          <a:graphicData uri="http://schemas.openxmlformats.org/presentationml/2006/ole">
            <p:oleObj spid="_x0000_s269476" name="Equation" r:id="rId4" imgW="685800" imgH="393700" progId="Equation.DSMT4">
              <p:embed/>
            </p:oleObj>
          </a:graphicData>
        </a:graphic>
      </p:graphicFrame>
      <p:graphicFrame>
        <p:nvGraphicFramePr>
          <p:cNvPr id="269321" name="Object 9"/>
          <p:cNvGraphicFramePr>
            <a:graphicFrameLocks noChangeAspect="1"/>
          </p:cNvGraphicFramePr>
          <p:nvPr/>
        </p:nvGraphicFramePr>
        <p:xfrm>
          <a:off x="3607556" y="3645024"/>
          <a:ext cx="1368153" cy="397206"/>
        </p:xfrm>
        <a:graphic>
          <a:graphicData uri="http://schemas.openxmlformats.org/presentationml/2006/ole">
            <p:oleObj spid="_x0000_s269477" name="Equation" r:id="rId5" imgW="787400" imgH="228600" progId="Equation.DSMT4">
              <p:embed/>
            </p:oleObj>
          </a:graphicData>
        </a:graphic>
      </p:graphicFrame>
      <p:sp>
        <p:nvSpPr>
          <p:cNvPr id="19" name="TextBox 18"/>
          <p:cNvSpPr txBox="1"/>
          <p:nvPr/>
        </p:nvSpPr>
        <p:spPr>
          <a:xfrm>
            <a:off x="179512" y="4005064"/>
            <a:ext cx="8784976" cy="1631216"/>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Площадь отверстий выражается из формулы для расхода жидкости</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Отсюда диаметр:</a:t>
            </a:r>
          </a:p>
        </p:txBody>
      </p:sp>
      <p:graphicFrame>
        <p:nvGraphicFramePr>
          <p:cNvPr id="269322" name="Object 10"/>
          <p:cNvGraphicFramePr>
            <a:graphicFrameLocks noChangeAspect="1"/>
          </p:cNvGraphicFramePr>
          <p:nvPr/>
        </p:nvGraphicFramePr>
        <p:xfrm>
          <a:off x="3347864" y="4581128"/>
          <a:ext cx="1887537" cy="620712"/>
        </p:xfrm>
        <a:graphic>
          <a:graphicData uri="http://schemas.openxmlformats.org/presentationml/2006/ole">
            <p:oleObj spid="_x0000_s269478" name="Equation" r:id="rId6" imgW="1435100" imgH="469900" progId="Equation.DSMT4">
              <p:embed/>
            </p:oleObj>
          </a:graphicData>
        </a:graphic>
      </p:graphicFrame>
      <p:graphicFrame>
        <p:nvGraphicFramePr>
          <p:cNvPr id="269323" name="Object 11"/>
          <p:cNvGraphicFramePr>
            <a:graphicFrameLocks noChangeAspect="1"/>
          </p:cNvGraphicFramePr>
          <p:nvPr/>
        </p:nvGraphicFramePr>
        <p:xfrm>
          <a:off x="3462163" y="5589190"/>
          <a:ext cx="1658938" cy="692150"/>
        </p:xfrm>
        <a:graphic>
          <a:graphicData uri="http://schemas.openxmlformats.org/presentationml/2006/ole">
            <p:oleObj spid="_x0000_s269479" name="Equation" r:id="rId7" imgW="1219200" imgH="508000" progId="Equation.DSMT4">
              <p:embed/>
            </p:oleObj>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Задачи технологической направленности</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08720"/>
            <a:ext cx="8784976" cy="2400657"/>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Задачи, связанные с выбором параметров производственных (технологических)  процессов или оборудования. Например, определение параметров обработки резаньем, потребных характеристик токарного станка, технологических условий изготовления изделий из композиционных материалов и т.д.</a:t>
            </a: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12" name="Заголовок 1"/>
          <p:cNvSpPr txBox="1">
            <a:spLocks/>
          </p:cNvSpPr>
          <p:nvPr/>
        </p:nvSpPr>
        <p:spPr>
          <a:xfrm>
            <a:off x="972108" y="3402544"/>
            <a:ext cx="7272808" cy="548680"/>
          </a:xfrm>
          <a:prstGeom prst="rect">
            <a:avLst/>
          </a:prstGeom>
        </p:spPr>
        <p:txBody>
          <a:bodyPr vert="horz" lIns="91440" tIns="45720" rIns="91440" bIns="45720" rtlCol="0" anchor="ctr">
            <a:noAutofit/>
          </a:bodyPr>
          <a:lstStyle/>
          <a:p>
            <a:pPr lvl="0" algn="ctr" fontAlgn="base">
              <a:spcBef>
                <a:spcPct val="0"/>
              </a:spcBef>
              <a:spcAft>
                <a:spcPct val="0"/>
              </a:spcAft>
            </a:pPr>
            <a:r>
              <a:rPr lang="ru-RU" sz="2400" b="1" dirty="0" smtClean="0">
                <a:latin typeface="Times New Roman" pitchFamily="18" charset="0"/>
                <a:ea typeface="Calibri" pitchFamily="34" charset="0"/>
                <a:cs typeface="Times New Roman" pitchFamily="18" charset="0"/>
              </a:rPr>
              <a:t>Задачи исследовательской направленности</a:t>
            </a:r>
            <a:endParaRPr kumimoji="0" lang="ru-RU" sz="2400" b="1" i="0" u="none" strike="noStrike" kern="1200" cap="none" spc="0" normalizeH="0" baseline="0" noProof="0" dirty="0" smtClean="0">
              <a:ln>
                <a:noFill/>
              </a:ln>
              <a:solidFill>
                <a:schemeClr val="tx1"/>
              </a:solidFill>
              <a:effectLst/>
              <a:uLnTx/>
              <a:uFillTx/>
              <a:latin typeface="Times New Roman" pitchFamily="18" charset="0"/>
              <a:ea typeface="Calibri" pitchFamily="34" charset="0"/>
              <a:cs typeface="Times New Roman" pitchFamily="18" charset="0"/>
            </a:endParaRPr>
          </a:p>
        </p:txBody>
      </p:sp>
      <p:cxnSp>
        <p:nvCxnSpPr>
          <p:cNvPr id="13" name="Gerade Verbindung 20"/>
          <p:cNvCxnSpPr/>
          <p:nvPr/>
        </p:nvCxnSpPr>
        <p:spPr>
          <a:xfrm>
            <a:off x="0" y="3951224"/>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179512" y="4383272"/>
            <a:ext cx="8784976" cy="1477328"/>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Задачи, в которых требуется получение аналитической зависимости одних величин от других, характеризующей рассматриваемую конструкцию, с учетом действующих условий. Например, задачи оптимизации.</a:t>
            </a:r>
          </a:p>
        </p:txBody>
      </p: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40</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3785652"/>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Проведение расчетов:</a:t>
            </a:r>
          </a:p>
          <a:p>
            <a:pPr marL="457200" indent="-457200" algn="just">
              <a:lnSpc>
                <a:spcPct val="150000"/>
              </a:lnSpc>
              <a:spcBef>
                <a:spcPts val="600"/>
              </a:spcBef>
              <a:buAutoNum type="arabicParenR"/>
            </a:pPr>
            <a:r>
              <a:rPr lang="ru-RU" sz="2000" dirty="0" smtClean="0">
                <a:latin typeface="Times New Roman" pitchFamily="18" charset="0"/>
                <a:cs typeface="Times New Roman" pitchFamily="18" charset="0"/>
              </a:rPr>
              <a:t>Расход ткани</a:t>
            </a: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a:p>
            <a:pPr marL="457200" indent="-457200" algn="just">
              <a:lnSpc>
                <a:spcPct val="150000"/>
              </a:lnSpc>
              <a:spcBef>
                <a:spcPts val="600"/>
              </a:spcBef>
              <a:buAutoNum type="arabicParenR"/>
            </a:pPr>
            <a:endParaRPr lang="ru-RU" sz="2000" dirty="0" smtClean="0">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0346" name="Object 10"/>
          <p:cNvGraphicFramePr>
            <a:graphicFrameLocks noChangeAspect="1"/>
          </p:cNvGraphicFramePr>
          <p:nvPr/>
        </p:nvGraphicFramePr>
        <p:xfrm>
          <a:off x="3359150" y="1700808"/>
          <a:ext cx="2025650" cy="365125"/>
        </p:xfrm>
        <a:graphic>
          <a:graphicData uri="http://schemas.openxmlformats.org/presentationml/2006/ole">
            <p:oleObj spid="_x0000_s270620" name="Equation" r:id="rId4" imgW="1270000" imgH="228600" progId="Equation.DSMT4">
              <p:embed/>
            </p:oleObj>
          </a:graphicData>
        </a:graphic>
      </p:graphicFrame>
      <p:graphicFrame>
        <p:nvGraphicFramePr>
          <p:cNvPr id="270347" name="Object 11"/>
          <p:cNvGraphicFramePr>
            <a:graphicFrameLocks noChangeAspect="1"/>
          </p:cNvGraphicFramePr>
          <p:nvPr/>
        </p:nvGraphicFramePr>
        <p:xfrm>
          <a:off x="3567113" y="2235200"/>
          <a:ext cx="1603375" cy="406400"/>
        </p:xfrm>
        <a:graphic>
          <a:graphicData uri="http://schemas.openxmlformats.org/presentationml/2006/ole">
            <p:oleObj spid="_x0000_s270621" name="Equation" r:id="rId5" imgW="889000" imgH="228600" progId="Equation.DSMT4">
              <p:embed/>
            </p:oleObj>
          </a:graphicData>
        </a:graphic>
      </p:graphicFrame>
      <p:graphicFrame>
        <p:nvGraphicFramePr>
          <p:cNvPr id="270348" name="Object 12"/>
          <p:cNvGraphicFramePr>
            <a:graphicFrameLocks noChangeAspect="1"/>
          </p:cNvGraphicFramePr>
          <p:nvPr/>
        </p:nvGraphicFramePr>
        <p:xfrm>
          <a:off x="3785712" y="2765045"/>
          <a:ext cx="1169987" cy="649288"/>
        </p:xfrm>
        <a:graphic>
          <a:graphicData uri="http://schemas.openxmlformats.org/presentationml/2006/ole">
            <p:oleObj spid="_x0000_s270622" name="Equation" r:id="rId6" imgW="710891" imgH="393529" progId="Equation.DSMT4">
              <p:embed/>
            </p:oleObj>
          </a:graphicData>
        </a:graphic>
      </p:graphicFrame>
      <p:graphicFrame>
        <p:nvGraphicFramePr>
          <p:cNvPr id="270349" name="Object 13"/>
          <p:cNvGraphicFramePr>
            <a:graphicFrameLocks noChangeAspect="1"/>
          </p:cNvGraphicFramePr>
          <p:nvPr/>
        </p:nvGraphicFramePr>
        <p:xfrm>
          <a:off x="3468822" y="3539868"/>
          <a:ext cx="1803767" cy="718060"/>
        </p:xfrm>
        <a:graphic>
          <a:graphicData uri="http://schemas.openxmlformats.org/presentationml/2006/ole">
            <p:oleObj spid="_x0000_s270623" name="Equation" r:id="rId7" imgW="1054100" imgH="419100" progId="Equation.DSMT4">
              <p:embed/>
            </p:oleObj>
          </a:graphicData>
        </a:graphic>
      </p:graphicFrame>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0350" name="Object 14"/>
          <p:cNvGraphicFramePr>
            <a:graphicFrameLocks noChangeAspect="1"/>
          </p:cNvGraphicFramePr>
          <p:nvPr/>
        </p:nvGraphicFramePr>
        <p:xfrm>
          <a:off x="455811" y="4356100"/>
          <a:ext cx="8148637" cy="647700"/>
        </p:xfrm>
        <a:graphic>
          <a:graphicData uri="http://schemas.openxmlformats.org/presentationml/2006/ole">
            <p:oleObj spid="_x0000_s270624" name="Equation" r:id="rId8" imgW="5321300" imgH="419100" progId="Equation.DSMT4">
              <p:embed/>
            </p:oleObj>
          </a:graphicData>
        </a:graphic>
      </p:graphicFrame>
      <p:graphicFrame>
        <p:nvGraphicFramePr>
          <p:cNvPr id="270352" name="Object 16"/>
          <p:cNvGraphicFramePr>
            <a:graphicFrameLocks noChangeAspect="1"/>
          </p:cNvGraphicFramePr>
          <p:nvPr/>
        </p:nvGraphicFramePr>
        <p:xfrm>
          <a:off x="3273743" y="5877272"/>
          <a:ext cx="2193925" cy="647700"/>
        </p:xfrm>
        <a:graphic>
          <a:graphicData uri="http://schemas.openxmlformats.org/presentationml/2006/ole">
            <p:oleObj spid="_x0000_s270625" name="Equation" r:id="rId9" imgW="1333500" imgH="393700" progId="Equation.DSMT4">
              <p:embed/>
            </p:oleObj>
          </a:graphicData>
        </a:graphic>
      </p:graphicFrame>
      <p:graphicFrame>
        <p:nvGraphicFramePr>
          <p:cNvPr id="270353" name="Object 17"/>
          <p:cNvGraphicFramePr>
            <a:graphicFrameLocks noChangeAspect="1"/>
          </p:cNvGraphicFramePr>
          <p:nvPr/>
        </p:nvGraphicFramePr>
        <p:xfrm>
          <a:off x="3218180" y="5333206"/>
          <a:ext cx="2305050" cy="400050"/>
        </p:xfrm>
        <a:graphic>
          <a:graphicData uri="http://schemas.openxmlformats.org/presentationml/2006/ole">
            <p:oleObj spid="_x0000_s270626" name="Equation" r:id="rId10" imgW="1320800" imgH="228600" progId="Equation.DSMT4">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41</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20688"/>
            <a:ext cx="8784976" cy="5401479"/>
          </a:xfrm>
          <a:prstGeom prst="rect">
            <a:avLst/>
          </a:prstGeom>
          <a:noFill/>
        </p:spPr>
        <p:txBody>
          <a:bodyPr wrap="square" rtlCol="0">
            <a:spAutoFit/>
          </a:bodyPr>
          <a:lstStyle/>
          <a:p>
            <a:pPr marL="457200" indent="-457200" algn="just">
              <a:lnSpc>
                <a:spcPct val="150000"/>
              </a:lnSpc>
              <a:spcBef>
                <a:spcPts val="600"/>
              </a:spcBef>
            </a:pPr>
            <a:endParaRPr lang="ru-RU" sz="2000" dirty="0" smtClean="0">
              <a:latin typeface="Times New Roman" pitchFamily="18" charset="0"/>
              <a:cs typeface="Times New Roman" pitchFamily="18" charset="0"/>
            </a:endParaRPr>
          </a:p>
          <a:p>
            <a:pPr marL="457200" indent="-457200"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Аналогично</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Количество слоев в ткани</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Расход ткани на полную толщину трубы</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Диаметр отверстия для подачи смолы</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69" name="Object 9"/>
          <p:cNvGraphicFramePr>
            <a:graphicFrameLocks noChangeAspect="1"/>
          </p:cNvGraphicFramePr>
          <p:nvPr/>
        </p:nvGraphicFramePr>
        <p:xfrm>
          <a:off x="2730396" y="980728"/>
          <a:ext cx="3740052" cy="599135"/>
        </p:xfrm>
        <a:graphic>
          <a:graphicData uri="http://schemas.openxmlformats.org/presentationml/2006/ole">
            <p:oleObj spid="_x0000_s272620" name="Equation" r:id="rId4" imgW="2616200" imgH="419100" progId="Equation.DSMT4">
              <p:embed/>
            </p:oleObj>
          </a:graphicData>
        </a:graphic>
      </p:graphicFrame>
      <p:graphicFrame>
        <p:nvGraphicFramePr>
          <p:cNvPr id="271370" name="Object 10"/>
          <p:cNvGraphicFramePr>
            <a:graphicFrameLocks noChangeAspect="1"/>
          </p:cNvGraphicFramePr>
          <p:nvPr/>
        </p:nvGraphicFramePr>
        <p:xfrm>
          <a:off x="1524000" y="1651000"/>
          <a:ext cx="6135688" cy="647700"/>
        </p:xfrm>
        <a:graphic>
          <a:graphicData uri="http://schemas.openxmlformats.org/presentationml/2006/ole">
            <p:oleObj spid="_x0000_s272621" name="Equation" r:id="rId5" imgW="3962400" imgH="419100" progId="Equation.DSMT4">
              <p:embed/>
            </p:oleObj>
          </a:graphicData>
        </a:graphic>
      </p:graphicFrame>
      <p:graphicFrame>
        <p:nvGraphicFramePr>
          <p:cNvPr id="271371" name="Object 11"/>
          <p:cNvGraphicFramePr>
            <a:graphicFrameLocks noChangeAspect="1"/>
          </p:cNvGraphicFramePr>
          <p:nvPr/>
        </p:nvGraphicFramePr>
        <p:xfrm>
          <a:off x="3816153" y="2852936"/>
          <a:ext cx="1568538" cy="352921"/>
        </p:xfrm>
        <a:graphic>
          <a:graphicData uri="http://schemas.openxmlformats.org/presentationml/2006/ole">
            <p:oleObj spid="_x0000_s272622" name="Equation" r:id="rId6" imgW="1016000" imgH="228600" progId="Equation.DSMT4">
              <p:embed/>
            </p:oleObj>
          </a:graphicData>
        </a:graphic>
      </p:graphicFrame>
      <p:graphicFrame>
        <p:nvGraphicFramePr>
          <p:cNvPr id="271372" name="Object 12"/>
          <p:cNvGraphicFramePr>
            <a:graphicFrameLocks noChangeAspect="1"/>
          </p:cNvGraphicFramePr>
          <p:nvPr/>
        </p:nvGraphicFramePr>
        <p:xfrm>
          <a:off x="2649034" y="3789040"/>
          <a:ext cx="3902777" cy="537716"/>
        </p:xfrm>
        <a:graphic>
          <a:graphicData uri="http://schemas.openxmlformats.org/presentationml/2006/ole">
            <p:oleObj spid="_x0000_s272623" name="Equation" r:id="rId7" imgW="2857500" imgH="393700" progId="Equation.DSMT4">
              <p:embed/>
            </p:oleObj>
          </a:graphicData>
        </a:graphic>
      </p:graphicFrame>
      <p:graphicFrame>
        <p:nvGraphicFramePr>
          <p:cNvPr id="271373" name="Object 13"/>
          <p:cNvGraphicFramePr>
            <a:graphicFrameLocks noChangeAspect="1"/>
          </p:cNvGraphicFramePr>
          <p:nvPr/>
        </p:nvGraphicFramePr>
        <p:xfrm>
          <a:off x="2852491" y="5013176"/>
          <a:ext cx="3495862" cy="372616"/>
        </p:xfrm>
        <a:graphic>
          <a:graphicData uri="http://schemas.openxmlformats.org/presentationml/2006/ole">
            <p:oleObj spid="_x0000_s272624" name="Equation" r:id="rId8" imgW="2146300" imgH="228600" progId="Equation.DSMT4">
              <p:embed/>
            </p:oleObj>
          </a:graphicData>
        </a:graphic>
      </p:graphicFrame>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4" name="Object 14"/>
          <p:cNvGraphicFramePr>
            <a:graphicFrameLocks noChangeAspect="1"/>
          </p:cNvGraphicFramePr>
          <p:nvPr/>
        </p:nvGraphicFramePr>
        <p:xfrm>
          <a:off x="1979712" y="6021288"/>
          <a:ext cx="5271529" cy="720080"/>
        </p:xfrm>
        <a:graphic>
          <a:graphicData uri="http://schemas.openxmlformats.org/presentationml/2006/ole">
            <p:oleObj spid="_x0000_s272625" name="Equation" r:id="rId9" imgW="3721100" imgH="508000" progId="Equation.DSMT4">
              <p:embed/>
            </p:oleObj>
          </a:graphicData>
        </a:graphic>
      </p:graphicFrame>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42</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10107"/>
            <a:ext cx="8784976" cy="5786199"/>
          </a:xfrm>
          <a:prstGeom prst="rect">
            <a:avLst/>
          </a:prstGeom>
          <a:noFill/>
        </p:spPr>
        <p:txBody>
          <a:bodyPr wrap="square" rtlCol="0">
            <a:spAutoFit/>
          </a:bodyPr>
          <a:lstStyle/>
          <a:p>
            <a:pPr algn="just">
              <a:lnSpc>
                <a:spcPct val="150000"/>
              </a:lnSpc>
              <a:spcBef>
                <a:spcPts val="600"/>
              </a:spcBef>
            </a:pPr>
            <a:r>
              <a:rPr lang="ru-RU" sz="2000" dirty="0" smtClean="0">
                <a:latin typeface="Times New Roman" pitchFamily="18" charset="0"/>
                <a:cs typeface="Times New Roman" pitchFamily="18" charset="0"/>
              </a:rPr>
              <a:t>Диаметр отверстия для подачи отвердителя, соответственно:</a:t>
            </a:r>
          </a:p>
          <a:p>
            <a:pPr indent="5019675" algn="just">
              <a:lnSpc>
                <a:spcPct val="150000"/>
              </a:lnSpc>
              <a:spcBef>
                <a:spcPts val="600"/>
              </a:spcBef>
            </a:pPr>
            <a:r>
              <a:rPr lang="ru-RU" sz="2000" dirty="0" smtClean="0">
                <a:latin typeface="Times New Roman" pitchFamily="18" charset="0"/>
                <a:cs typeface="Times New Roman" pitchFamily="18" charset="0"/>
              </a:rPr>
              <a:t> м.</a:t>
            </a:r>
          </a:p>
          <a:p>
            <a:pPr algn="just">
              <a:lnSpc>
                <a:spcPct val="150000"/>
              </a:lnSpc>
              <a:spcBef>
                <a:spcPts val="600"/>
              </a:spcBef>
            </a:pPr>
            <a:r>
              <a:rPr lang="ru-RU" sz="2000" dirty="0" smtClean="0">
                <a:latin typeface="Times New Roman" pitchFamily="18" charset="0"/>
                <a:cs typeface="Times New Roman" pitchFamily="18" charset="0"/>
              </a:rPr>
              <a:t>Масса 1 метра трубы складывается из массы стеклянной ткани и массы связующего.</a:t>
            </a:r>
          </a:p>
          <a:p>
            <a:pPr algn="just">
              <a:lnSpc>
                <a:spcPct val="150000"/>
              </a:lnSpc>
              <a:spcBef>
                <a:spcPts val="600"/>
              </a:spcBef>
            </a:pPr>
            <a:r>
              <a:rPr lang="ru-RU" sz="2000" dirty="0" smtClean="0">
                <a:latin typeface="Times New Roman" pitchFamily="18" charset="0"/>
                <a:cs typeface="Times New Roman" pitchFamily="18" charset="0"/>
              </a:rPr>
              <a:t>Масса ткани для 1 п.м. трубы составляет</a:t>
            </a: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endParaRPr lang="ru-RU" sz="2000" dirty="0" smtClean="0">
              <a:latin typeface="Times New Roman" pitchFamily="18" charset="0"/>
              <a:cs typeface="Times New Roman" pitchFamily="18" charset="0"/>
            </a:endParaRPr>
          </a:p>
          <a:p>
            <a:pPr algn="just">
              <a:lnSpc>
                <a:spcPct val="150000"/>
              </a:lnSpc>
              <a:spcBef>
                <a:spcPts val="600"/>
              </a:spcBef>
            </a:pPr>
            <a:r>
              <a:rPr lang="ru-RU" sz="2000" dirty="0" smtClean="0">
                <a:latin typeface="Times New Roman" pitchFamily="18" charset="0"/>
                <a:cs typeface="Times New Roman" pitchFamily="18" charset="0"/>
              </a:rPr>
              <a:t>Масса связующего (так как плотность компонентов одинакова – рассматриваем его как один материал с плотностью 1200 кг/м</a:t>
            </a:r>
            <a:r>
              <a:rPr lang="ru-RU" sz="2000" baseline="30000" dirty="0" smtClean="0">
                <a:latin typeface="Times New Roman" pitchFamily="18" charset="0"/>
                <a:cs typeface="Times New Roman" pitchFamily="18" charset="0"/>
              </a:rPr>
              <a:t>3</a:t>
            </a:r>
            <a:r>
              <a:rPr lang="ru-RU" sz="2000" dirty="0" smtClean="0">
                <a:latin typeface="Times New Roman" pitchFamily="18" charset="0"/>
                <a:cs typeface="Times New Roman" pitchFamily="18" charset="0"/>
              </a:rPr>
              <a:t>)</a:t>
            </a:r>
          </a:p>
          <a:p>
            <a:pPr algn="just">
              <a:lnSpc>
                <a:spcPct val="150000"/>
              </a:lnSpc>
              <a:spcBef>
                <a:spcPts val="600"/>
              </a:spcBef>
            </a:pPr>
            <a:r>
              <a:rPr lang="ru-RU" sz="2000" dirty="0" smtClean="0">
                <a:latin typeface="Times New Roman" pitchFamily="18" charset="0"/>
                <a:cs typeface="Times New Roman" pitchFamily="18" charset="0"/>
              </a:rPr>
              <a:t>Итого, полная масса 1 п.м. трубы составляет 0.917 кг.</a:t>
            </a:r>
          </a:p>
        </p:txBody>
      </p:sp>
      <p:pic>
        <p:nvPicPr>
          <p:cNvPr id="7" name="Picture 8" descr="E:\Рисунки и картинки\Лого\МГТУ\BMSTU_logo (копия).gif"/>
          <p:cNvPicPr>
            <a:picLocks noChangeAspect="1" noChangeArrowheads="1"/>
          </p:cNvPicPr>
          <p:nvPr/>
        </p:nvPicPr>
        <p:blipFill>
          <a:blip r:embed="rId3"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6" name="Object 16"/>
          <p:cNvGraphicFramePr>
            <a:graphicFrameLocks noChangeAspect="1"/>
          </p:cNvGraphicFramePr>
          <p:nvPr/>
        </p:nvGraphicFramePr>
        <p:xfrm>
          <a:off x="3851920" y="1268760"/>
          <a:ext cx="1440160" cy="368041"/>
        </p:xfrm>
        <a:graphic>
          <a:graphicData uri="http://schemas.openxmlformats.org/presentationml/2006/ole">
            <p:oleObj spid="_x0000_s273533" name="Equation" r:id="rId4" imgW="863225" imgH="215806" progId="Equation.DSMT4">
              <p:embed/>
            </p:oleObj>
          </a:graphicData>
        </a:graphic>
      </p:graphicFrame>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78" name="Object 18"/>
          <p:cNvGraphicFramePr>
            <a:graphicFrameLocks noChangeAspect="1"/>
          </p:cNvGraphicFramePr>
          <p:nvPr/>
        </p:nvGraphicFramePr>
        <p:xfrm>
          <a:off x="2279650" y="3352800"/>
          <a:ext cx="4699000" cy="635000"/>
        </p:xfrm>
        <a:graphic>
          <a:graphicData uri="http://schemas.openxmlformats.org/presentationml/2006/ole">
            <p:oleObj spid="_x0000_s273534" name="Equation" r:id="rId5" imgW="3149600" imgH="419100" progId="Equation.DSMT4">
              <p:embed/>
            </p:oleObj>
          </a:graphicData>
        </a:graphic>
      </p:graphicFrame>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271380" name="Object 20"/>
          <p:cNvGraphicFramePr>
            <a:graphicFrameLocks noChangeAspect="1"/>
          </p:cNvGraphicFramePr>
          <p:nvPr/>
        </p:nvGraphicFramePr>
        <p:xfrm>
          <a:off x="2222500" y="4140200"/>
          <a:ext cx="4686300" cy="647700"/>
        </p:xfrm>
        <a:graphic>
          <a:graphicData uri="http://schemas.openxmlformats.org/presentationml/2006/ole">
            <p:oleObj spid="_x0000_s273535" name="Equation" r:id="rId6" imgW="3124200" imgH="419100" progId="Equation.DSMT4">
              <p:embed/>
            </p:oleObj>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Решение (продолжение)</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43</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610107"/>
            <a:ext cx="8784976" cy="3093154"/>
          </a:xfrm>
          <a:prstGeom prst="rect">
            <a:avLst/>
          </a:prstGeom>
          <a:noFill/>
        </p:spPr>
        <p:txBody>
          <a:bodyPr wrap="square" rtlCol="0">
            <a:spAutoFit/>
          </a:bodyPr>
          <a:lstStyle/>
          <a:p>
            <a:pPr algn="just">
              <a:lnSpc>
                <a:spcPct val="150000"/>
              </a:lnSpc>
              <a:spcBef>
                <a:spcPts val="600"/>
              </a:spcBef>
            </a:pPr>
            <a:r>
              <a:rPr lang="ru-RU" sz="2000" b="1" dirty="0" smtClean="0">
                <a:latin typeface="Times New Roman" pitchFamily="18" charset="0"/>
                <a:cs typeface="Times New Roman" pitchFamily="18" charset="0"/>
              </a:rPr>
              <a:t>Ответ:</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Необходимый расход смолы составляет 0.0167 кг/с, отвердителя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0.00837 кг/с.</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Необходимый диаметр отверстий подачи смолы и отвердителя составляет </a:t>
            </a:r>
            <a:br>
              <a:rPr lang="ru-RU" sz="2000" dirty="0" smtClean="0">
                <a:latin typeface="Times New Roman" pitchFamily="18" charset="0"/>
                <a:cs typeface="Times New Roman" pitchFamily="18" charset="0"/>
              </a:rPr>
            </a:br>
            <a:r>
              <a:rPr lang="ru-RU" sz="2000" dirty="0" smtClean="0">
                <a:latin typeface="Times New Roman" pitchFamily="18" charset="0"/>
                <a:cs typeface="Times New Roman" pitchFamily="18" charset="0"/>
              </a:rPr>
              <a:t>0.98 мм и 0.69 мм соответственно.</a:t>
            </a:r>
          </a:p>
          <a:p>
            <a:pPr marL="457200" indent="-457200" algn="just">
              <a:lnSpc>
                <a:spcPct val="150000"/>
              </a:lnSpc>
              <a:spcBef>
                <a:spcPts val="600"/>
              </a:spcBef>
              <a:buFont typeface="+mj-lt"/>
              <a:buAutoNum type="arabicParenR"/>
            </a:pPr>
            <a:r>
              <a:rPr lang="ru-RU" sz="2000" dirty="0" smtClean="0">
                <a:latin typeface="Times New Roman" pitchFamily="18" charset="0"/>
                <a:cs typeface="Times New Roman" pitchFamily="18" charset="0"/>
              </a:rPr>
              <a:t>1 метр трубы имеет массу 0.917 кг.</a:t>
            </a: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5" name="Gerade Verbindung 20"/>
          <p:cNvCxnSpPr/>
          <p:nvPr/>
        </p:nvCxnSpPr>
        <p:spPr>
          <a:xfrm>
            <a:off x="0" y="620688"/>
            <a:ext cx="9144000" cy="0"/>
          </a:xfrm>
          <a:prstGeom prst="line">
            <a:avLst/>
          </a:prstGeom>
          <a:ln w="19050">
            <a:gradFill flip="none" rotWithShape="1">
              <a:gsLst>
                <a:gs pos="0">
                  <a:schemeClr val="accent3">
                    <a:lumMod val="50000"/>
                  </a:schemeClr>
                </a:gs>
                <a:gs pos="39999">
                  <a:srgbClr val="81B18A"/>
                </a:gs>
                <a:gs pos="70000">
                  <a:srgbClr val="B5E9C1"/>
                </a:gs>
                <a:gs pos="70000">
                  <a:srgbClr val="B4FEC6"/>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Задача 4. Оценка</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44</a:t>
            </a:fld>
            <a:endParaRPr lang="ru-RU" sz="2000" b="1" dirty="0">
              <a:solidFill>
                <a:schemeClr val="tx1"/>
              </a:solidFill>
              <a:latin typeface="Times New Roman" pitchFamily="18" charset="0"/>
              <a:cs typeface="Times New Roman" pitchFamily="18" charset="0"/>
            </a:endParaRPr>
          </a:p>
        </p:txBody>
      </p: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
        <p:nvSpPr>
          <p:cNvPr id="221186"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88"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0" name="Rectangle 6"/>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21192" name="Rectangle 8"/>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3" name="Rectangle 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45" name="Rectangle 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0351"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5" name="Rectangle 15"/>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7" name="Rectangle 17"/>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79" name="Rectangle 19"/>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271381" name="Rectangle 2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graphicFrame>
        <p:nvGraphicFramePr>
          <p:cNvPr id="18" name="Таблица 17"/>
          <p:cNvGraphicFramePr>
            <a:graphicFrameLocks noGrp="1"/>
          </p:cNvGraphicFramePr>
          <p:nvPr>
            <p:extLst>
              <p:ext uri="{D42A27DB-BD31-4B8C-83A1-F6EECF244321}">
                <p14:modId xmlns:p14="http://schemas.microsoft.com/office/powerpoint/2010/main" xmlns="" val="3218577763"/>
              </p:ext>
            </p:extLst>
          </p:nvPr>
        </p:nvGraphicFramePr>
        <p:xfrm>
          <a:off x="755576" y="764704"/>
          <a:ext cx="7704856" cy="5760064"/>
        </p:xfrm>
        <a:graphic>
          <a:graphicData uri="http://schemas.openxmlformats.org/drawingml/2006/table">
            <a:tbl>
              <a:tblPr firstRow="1" firstCol="1" bandRow="1"/>
              <a:tblGrid>
                <a:gridCol w="2848098">
                  <a:extLst>
                    <a:ext uri="{9D8B030D-6E8A-4147-A177-3AD203B41FA5}">
                      <a16:colId xmlns:a16="http://schemas.microsoft.com/office/drawing/2014/main" xmlns="" val="20000"/>
                    </a:ext>
                  </a:extLst>
                </a:gridCol>
                <a:gridCol w="2567572">
                  <a:extLst>
                    <a:ext uri="{9D8B030D-6E8A-4147-A177-3AD203B41FA5}">
                      <a16:colId xmlns:a16="http://schemas.microsoft.com/office/drawing/2014/main" xmlns="" val="20001"/>
                    </a:ext>
                  </a:extLst>
                </a:gridCol>
                <a:gridCol w="2289186">
                  <a:extLst>
                    <a:ext uri="{9D8B030D-6E8A-4147-A177-3AD203B41FA5}">
                      <a16:colId xmlns:a16="http://schemas.microsoft.com/office/drawing/2014/main" xmlns="" val="20002"/>
                    </a:ext>
                  </a:extLst>
                </a:gridCol>
              </a:tblGrid>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Подпункт</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Оценка решения</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0"/>
                  </a:ext>
                </a:extLst>
              </a:tr>
              <a:tr h="288064">
                <a:tc gridSpan="3">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1. Выделение физических процессов, последовательности и причинно-следственных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связей</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1"/>
                  </a:ext>
                </a:extLst>
              </a:tr>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2"/>
                  </a:ext>
                </a:extLst>
              </a:tr>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Графическое описание</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3"/>
                  </a:ext>
                </a:extLst>
              </a:tr>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Структурирование</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4"/>
                  </a:ext>
                </a:extLst>
              </a:tr>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14</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5"/>
                  </a:ext>
                </a:extLst>
              </a:tr>
              <a:tr h="288000">
                <a:tc gridSpan="3">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2. Формализация физических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процессов</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6"/>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7"/>
                  </a:ext>
                </a:extLst>
              </a:tr>
              <a:tr h="288000">
                <a:tc>
                  <a:txBody>
                    <a:bodyPr/>
                    <a:lstStyle/>
                    <a:p>
                      <a:pPr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8"/>
                  </a:ext>
                </a:extLst>
              </a:tr>
              <a:tr h="288000">
                <a:tc gridSpan="3">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3. Подготовка системы уравнений, алгоритма, математической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модели</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09"/>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Основные баллы</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9</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0"/>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Математические преобразования</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just">
                        <a:lnSpc>
                          <a:spcPct val="115000"/>
                        </a:lnSpc>
                        <a:spcAft>
                          <a:spcPts val="0"/>
                        </a:spcAft>
                      </a:pPr>
                      <a:r>
                        <a:rPr lang="ru-RU" sz="1200" dirty="0">
                          <a:effectLst/>
                          <a:latin typeface="Times New Roman" panose="02020603050405020304" pitchFamily="18" charset="0"/>
                          <a:ea typeface="Calibri" panose="020F0502020204030204" pitchFamily="34" charset="0"/>
                          <a:cs typeface="Times New Roman" panose="02020603050405020304" pitchFamily="18" charset="0"/>
                        </a:rPr>
                        <a:t>+1</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1"/>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12</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10</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2"/>
                  </a:ext>
                </a:extLst>
              </a:tr>
              <a:tr h="288000">
                <a:tc gridSpan="3">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4. Проведение расчетов, получение и представление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результата</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3"/>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Расчеты и результат</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6</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4"/>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Представление результата</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0165"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43180" algn="just">
                        <a:lnSpc>
                          <a:spcPct val="115000"/>
                        </a:lnSpc>
                        <a:spcAft>
                          <a:spcPts val="0"/>
                        </a:spcAft>
                      </a:pPr>
                      <a:r>
                        <a:rPr lang="ru-RU" sz="1200" dirty="0" smtClean="0">
                          <a:effectLst/>
                          <a:latin typeface="Times New Roman" panose="02020603050405020304" pitchFamily="18" charset="0"/>
                          <a:ea typeface="Calibri" panose="020F0502020204030204" pitchFamily="34" charset="0"/>
                          <a:cs typeface="Times New Roman" panose="02020603050405020304" pitchFamily="18" charset="0"/>
                        </a:rPr>
                        <a:t>+2</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5"/>
                  </a:ext>
                </a:extLst>
              </a:tr>
              <a:tr h="288000">
                <a:tc>
                  <a:txBody>
                    <a:bodyPr/>
                    <a:lstStyle/>
                    <a:p>
                      <a:pPr algn="just">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smtClean="0">
                          <a:effectLst/>
                          <a:latin typeface="Times New Roman" panose="02020603050405020304" pitchFamily="18" charset="0"/>
                          <a:ea typeface="Calibri" panose="020F0502020204030204" pitchFamily="34" charset="0"/>
                          <a:cs typeface="Times New Roman" panose="02020603050405020304" pitchFamily="18" charset="0"/>
                        </a:rPr>
                        <a:t>8</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6"/>
                  </a:ext>
                </a:extLst>
              </a:tr>
              <a:tr h="288000">
                <a:tc gridSpan="3">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5. Дополнительные баллы в соответствии со спецификой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задачи</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pPr algn="just">
                        <a:lnSpc>
                          <a:spcPct val="115000"/>
                        </a:lnSpc>
                        <a:spcAft>
                          <a:spcPts val="0"/>
                        </a:spcAft>
                      </a:pP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7"/>
                  </a:ext>
                </a:extLst>
              </a:tr>
              <a:tr h="288000">
                <a:tc>
                  <a:txBody>
                    <a:bodyPr/>
                    <a:lstStyle/>
                    <a:p>
                      <a:pPr>
                        <a:lnSpc>
                          <a:spcPct val="115000"/>
                        </a:lnSpc>
                        <a:spcAft>
                          <a:spcPts val="0"/>
                        </a:spcAft>
                      </a:pPr>
                      <a:r>
                        <a:rPr lang="ru-RU" sz="1200">
                          <a:effectLst/>
                          <a:latin typeface="Times New Roman" panose="02020603050405020304" pitchFamily="18" charset="0"/>
                          <a:ea typeface="Calibri" panose="020F0502020204030204" pitchFamily="34" charset="0"/>
                          <a:cs typeface="Times New Roman" panose="02020603050405020304" pitchFamily="18" charset="0"/>
                        </a:rPr>
                        <a:t>Максимальное число баллов за этап</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6</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1200" b="1" dirty="0" smtClean="0">
                          <a:effectLst/>
                          <a:latin typeface="Times New Roman" panose="02020603050405020304" pitchFamily="18" charset="0"/>
                          <a:ea typeface="Calibri" panose="020F0502020204030204" pitchFamily="34" charset="0"/>
                          <a:cs typeface="Times New Roman" panose="02020603050405020304" pitchFamily="18" charset="0"/>
                        </a:rPr>
                        <a:t>0</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8"/>
                  </a:ext>
                </a:extLst>
              </a:tr>
              <a:tr h="288000">
                <a:tc>
                  <a:txBody>
                    <a:bodyPr/>
                    <a:lstStyle/>
                    <a:p>
                      <a:pPr algn="just">
                        <a:lnSpc>
                          <a:spcPct val="115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Σ Сумма баллов</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a:effectLst/>
                          <a:latin typeface="Times New Roman" panose="02020603050405020304" pitchFamily="18" charset="0"/>
                          <a:ea typeface="Calibri" panose="020F0502020204030204" pitchFamily="34" charset="0"/>
                          <a:cs typeface="Times New Roman" panose="02020603050405020304" pitchFamily="18" charset="0"/>
                        </a:rPr>
                        <a:t>50</a:t>
                      </a:r>
                      <a:endParaRPr lang="ru-RU" sz="120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ru-RU" sz="1200" b="1" dirty="0">
                          <a:effectLst/>
                          <a:latin typeface="Times New Roman" panose="02020603050405020304" pitchFamily="18" charset="0"/>
                          <a:ea typeface="Calibri" panose="020F0502020204030204" pitchFamily="34" charset="0"/>
                          <a:cs typeface="Times New Roman" panose="02020603050405020304" pitchFamily="18" charset="0"/>
                        </a:rPr>
                        <a:t>39</a:t>
                      </a:r>
                      <a:endParaRPr lang="ru-RU" sz="1200" dirty="0">
                        <a:effectLst/>
                        <a:latin typeface="Calibri" panose="020F0502020204030204" pitchFamily="34" charset="0"/>
                        <a:ea typeface="SimSun" panose="02010600030101010101" pitchFamily="2" charset="-122"/>
                        <a:cs typeface="Times New Roman" panose="02020603050405020304" pitchFamily="18" charset="0"/>
                      </a:endParaRPr>
                    </a:p>
                  </a:txBody>
                  <a:tcPr marL="48789" marR="487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xmlns="" val="10019"/>
                  </a:ext>
                </a:extLst>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Rectangle 5"/>
          <p:cNvSpPr>
            <a:spLocks noChangeArrowheads="1"/>
          </p:cNvSpPr>
          <p:nvPr/>
        </p:nvSpPr>
        <p:spPr bwMode="auto">
          <a:xfrm>
            <a:off x="251520" y="2348880"/>
            <a:ext cx="8604448" cy="1872208"/>
          </a:xfrm>
          <a:prstGeom prst="rect">
            <a:avLst/>
          </a:prstGeom>
          <a:noFill/>
          <a:ln w="9525">
            <a:noFill/>
            <a:miter lim="800000"/>
            <a:headEnd/>
            <a:tailEnd/>
          </a:ln>
        </p:spPr>
        <p:txBody>
          <a:bodyPr lIns="92075" tIns="46038" rIns="92075" bIns="46038" anchor="ctr"/>
          <a:lstStyle/>
          <a:p>
            <a:pPr algn="ctr"/>
            <a:r>
              <a:rPr lang="ru-RU" sz="4000" b="1" dirty="0" smtClean="0">
                <a:latin typeface="Times New Roman" pitchFamily="18" charset="0"/>
                <a:cs typeface="Times New Roman" pitchFamily="18" charset="0"/>
              </a:rPr>
              <a:t>Спасибо за внимание!</a:t>
            </a:r>
            <a:endParaRPr lang="en-GB" sz="4000" b="1" dirty="0">
              <a:latin typeface="Times New Roman" pitchFamily="18" charset="0"/>
              <a:cs typeface="Times New Roman" pitchFamily="18" charset="0"/>
            </a:endParaRPr>
          </a:p>
        </p:txBody>
      </p:sp>
      <p:sp>
        <p:nvSpPr>
          <p:cNvPr id="3" name="Прямоугольник 2"/>
          <p:cNvSpPr/>
          <p:nvPr/>
        </p:nvSpPr>
        <p:spPr>
          <a:xfrm>
            <a:off x="4427984" y="6165304"/>
            <a:ext cx="4519186" cy="461665"/>
          </a:xfrm>
          <a:prstGeom prst="rect">
            <a:avLst/>
          </a:prstGeom>
        </p:spPr>
        <p:txBody>
          <a:bodyPr wrap="none">
            <a:spAutoFit/>
          </a:bodyPr>
          <a:lstStyle/>
          <a:p>
            <a:r>
              <a:rPr lang="en-GB" sz="2400" u="sng" dirty="0" smtClean="0">
                <a:latin typeface="Times New Roman" pitchFamily="18" charset="0"/>
                <a:cs typeface="Times New Roman" pitchFamily="18" charset="0"/>
              </a:rPr>
              <a:t>http://ysc.sm.bmstu.ru/elective.htm</a:t>
            </a:r>
            <a:endParaRPr lang="ru-RU" sz="2400" u="sng"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Задачи конструкторской направленности</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5</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908720"/>
            <a:ext cx="8784976" cy="1938992"/>
          </a:xfrm>
          <a:prstGeom prst="rect">
            <a:avLst/>
          </a:prstGeom>
          <a:noFill/>
        </p:spPr>
        <p:txBody>
          <a:bodyPr wrap="square" rtlCol="0">
            <a:spAutoFit/>
          </a:bodyPr>
          <a:lstStyle/>
          <a:p>
            <a:pPr algn="just">
              <a:lnSpc>
                <a:spcPct val="150000"/>
              </a:lnSpc>
            </a:pPr>
            <a:r>
              <a:rPr lang="ru-RU" sz="2000" dirty="0" smtClean="0">
                <a:latin typeface="Times New Roman" pitchFamily="18" charset="0"/>
                <a:cs typeface="Times New Roman" pitchFamily="18" charset="0"/>
              </a:rPr>
              <a:t>Задачи, направленные на определение параметров исследуемой системы или характеристик конструктивного решения, отвечающих условиям эксплуатации или обеспечивающих рациональное решение поставленной задачи. Например, запаса рабочего вещества на борту аппарата.</a:t>
            </a: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0"/>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Основные 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6</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836712"/>
            <a:ext cx="8784976" cy="5555367"/>
          </a:xfrm>
          <a:prstGeom prst="rect">
            <a:avLst/>
          </a:prstGeom>
          <a:noFill/>
        </p:spPr>
        <p:txBody>
          <a:bodyPr wrap="square" rtlCol="0">
            <a:spAutoFit/>
          </a:bodyPr>
          <a:lstStyle/>
          <a:p>
            <a:pPr marL="457200" indent="-457200" algn="just">
              <a:spcBef>
                <a:spcPts val="600"/>
              </a:spcBef>
              <a:buFontTx/>
              <a:buAutoNum type="arabicPeriod"/>
            </a:pPr>
            <a:r>
              <a:rPr lang="ru-RU" altLang="ru-RU" sz="2000" b="1" dirty="0" smtClean="0">
                <a:latin typeface="Times New Roman" pitchFamily="18" charset="0"/>
                <a:cs typeface="Times New Roman" pitchFamily="18" charset="0"/>
              </a:rPr>
              <a:t>Выделение основных физических процессов, их последовательности и причинно-следственных связей. </a:t>
            </a:r>
            <a:r>
              <a:rPr lang="ru-RU" altLang="ru-RU" sz="2000" dirty="0" smtClean="0">
                <a:latin typeface="Times New Roman" pitchFamily="18" charset="0"/>
                <a:cs typeface="Times New Roman" pitchFamily="18" charset="0"/>
              </a:rPr>
              <a:t>Данный пункт подразумевает оценку текстового и графического описания физических процессов. </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Правильная формализация физических процессов, запись основных зависимостей (формул), описывающих физические процессы или состояния элементов системы.</a:t>
            </a:r>
            <a:r>
              <a:rPr lang="ru-RU" altLang="ru-RU" sz="2000" dirty="0" smtClean="0">
                <a:latin typeface="Times New Roman" pitchFamily="18" charset="0"/>
                <a:cs typeface="Times New Roman" pitchFamily="18" charset="0"/>
              </a:rPr>
              <a:t> В качестве исходных формул необходимо использовать законы и определения физических величин, общие известные уравнения процессов и состояний.</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Составление системы уравнений, алгоритма расчета, математической модели. </a:t>
            </a:r>
            <a:r>
              <a:rPr lang="ru-RU" altLang="ru-RU" sz="2000" dirty="0" smtClean="0">
                <a:latin typeface="Times New Roman" pitchFamily="18" charset="0"/>
                <a:cs typeface="Times New Roman" pitchFamily="18" charset="0"/>
              </a:rPr>
              <a:t>Здесь корректная запись системы является приоритетной относительно упрощения и приведения к удобному виду. Оценивается умение комбинировать и преобразовывать выражения, с целью получения нужных данных.</a:t>
            </a:r>
          </a:p>
          <a:p>
            <a:pPr marL="457200" indent="-457200" algn="just">
              <a:spcBef>
                <a:spcPts val="600"/>
              </a:spcBef>
              <a:buFontTx/>
              <a:buAutoNum type="arabicPeriod" startAt="2"/>
            </a:pPr>
            <a:r>
              <a:rPr lang="ru-RU" altLang="ru-RU" sz="2000" b="1" dirty="0" smtClean="0">
                <a:latin typeface="Times New Roman" pitchFamily="18" charset="0"/>
                <a:cs typeface="Times New Roman" pitchFamily="18" charset="0"/>
              </a:rPr>
              <a:t>Проведение расчетов, получение и представление результата. </a:t>
            </a:r>
            <a:r>
              <a:rPr lang="ru-RU" altLang="ru-RU" sz="2000" dirty="0" smtClean="0">
                <a:latin typeface="Times New Roman" pitchFamily="18" charset="0"/>
                <a:cs typeface="Times New Roman" pitchFamily="18" charset="0"/>
              </a:rPr>
              <a:t>Оценивание каждого вопроса задачи производится отдельно с весовым коэффициентом, равным (1/[количество вопросов]), а также добавляется бонусный балл за качество оформления или представления ответа.</a:t>
            </a:r>
            <a:endParaRPr lang="ru-RU" altLang="ru-RU" sz="2000" dirty="0">
              <a:latin typeface="Times New Roman" pitchFamily="18" charset="0"/>
              <a:cs typeface="Times New Roman" pitchFamily="18" charset="0"/>
            </a:endParaRPr>
          </a:p>
        </p:txBody>
      </p:sp>
      <p:cxnSp>
        <p:nvCxnSpPr>
          <p:cNvPr id="54" name="Gerade Verbindung 20"/>
          <p:cNvCxnSpPr/>
          <p:nvPr/>
        </p:nvCxnSpPr>
        <p:spPr>
          <a:xfrm>
            <a:off x="0" y="548680"/>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155104"/>
            <a:ext cx="7272808" cy="5486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баллы в соответствии со спецификой задачи</a:t>
            </a:r>
          </a:p>
        </p:txBody>
      </p:sp>
      <p:sp>
        <p:nvSpPr>
          <p:cNvPr id="61" name="Номер слайда 3"/>
          <p:cNvSpPr>
            <a:spLocks noGrp="1"/>
          </p:cNvSpPr>
          <p:nvPr>
            <p:ph type="sldNum" sz="quarter" idx="12"/>
          </p:nvPr>
        </p:nvSpPr>
        <p:spPr>
          <a:xfrm>
            <a:off x="8666584" y="6492875"/>
            <a:ext cx="477416"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C0C6E77-722B-4D4C-92C3-1637BBC6CBEF}" type="slidenum">
              <a:rPr kumimoji="0" lang="ru-RU" sz="20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ru-RU" sz="20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cxnSp>
        <p:nvCxnSpPr>
          <p:cNvPr id="54" name="Gerade Verbindung 20"/>
          <p:cNvCxnSpPr/>
          <p:nvPr/>
        </p:nvCxnSpPr>
        <p:spPr>
          <a:xfrm>
            <a:off x="0" y="764704"/>
            <a:ext cx="9144000" cy="0"/>
          </a:xfrm>
          <a:prstGeom prst="line">
            <a:avLst/>
          </a:prstGeom>
          <a:ln w="635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276363" y="1307159"/>
            <a:ext cx="8784976" cy="4016484"/>
          </a:xfrm>
          <a:prstGeom prst="rect">
            <a:avLst/>
          </a:prstGeom>
          <a:noFill/>
        </p:spPr>
        <p:txBody>
          <a:bodyPr wrap="square" rtlCol="0">
            <a:spAutoFit/>
          </a:bodyPr>
          <a:lstStyle/>
          <a:p>
            <a:pPr marL="457200" lvl="0" indent="-457200" algn="just">
              <a:spcBef>
                <a:spcPts val="600"/>
              </a:spcBef>
              <a:buFont typeface="Arial" pitchFamily="34" charset="0"/>
              <a:buChar char="•"/>
            </a:pPr>
            <a:r>
              <a:rPr lang="ru-RU" altLang="ru-RU" sz="2000" dirty="0">
                <a:solidFill>
                  <a:prstClr val="black"/>
                </a:solidFill>
                <a:latin typeface="Times New Roman" pitchFamily="18" charset="0"/>
                <a:cs typeface="Times New Roman" pitchFamily="18" charset="0"/>
              </a:rPr>
              <a:t>корректный выбор и учет </a:t>
            </a:r>
            <a:r>
              <a:rPr lang="ru-RU" altLang="ru-RU" sz="2000" dirty="0" smtClean="0">
                <a:solidFill>
                  <a:prstClr val="black"/>
                </a:solidFill>
                <a:latin typeface="Times New Roman" pitchFamily="18" charset="0"/>
                <a:cs typeface="Times New Roman" pitchFamily="18" charset="0"/>
              </a:rPr>
              <a:t>параметров функционирования изделия или </a:t>
            </a:r>
            <a:r>
              <a:rPr lang="ru-RU" altLang="ru-RU" sz="2000" dirty="0">
                <a:solidFill>
                  <a:prstClr val="black"/>
                </a:solidFill>
                <a:latin typeface="Times New Roman" pitchFamily="18" charset="0"/>
                <a:cs typeface="Times New Roman" pitchFamily="18" charset="0"/>
              </a:rPr>
              <a:t>производственного (технологического) процесса; </a:t>
            </a:r>
            <a:endParaRPr lang="ru-RU" altLang="ru-RU" sz="2000" dirty="0" smtClean="0">
              <a:solidFill>
                <a:prstClr val="black"/>
              </a:solidFill>
              <a:latin typeface="Times New Roman" pitchFamily="18" charset="0"/>
              <a:cs typeface="Times New Roman" pitchFamily="18" charset="0"/>
            </a:endParaRPr>
          </a:p>
          <a:p>
            <a:pPr marL="457200" lvl="0" indent="-457200" algn="just">
              <a:spcBef>
                <a:spcPts val="600"/>
              </a:spcBef>
              <a:buFont typeface="Arial" pitchFamily="34" charset="0"/>
              <a:buChar char="•"/>
            </a:pPr>
            <a:r>
              <a:rPr lang="ru-RU" altLang="ru-RU" sz="2000" dirty="0" smtClean="0">
                <a:solidFill>
                  <a:prstClr val="black"/>
                </a:solidFill>
                <a:latin typeface="Times New Roman" pitchFamily="18" charset="0"/>
                <a:cs typeface="Times New Roman" pitchFamily="18" charset="0"/>
              </a:rPr>
              <a:t>корректный </a:t>
            </a:r>
            <a:r>
              <a:rPr kumimoji="0" lang="ru-RU" alt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подход к анализу влияющих факторов (учет факторов, не отраженных в явном виде в условии, оценка значимости факторов, устранение малозначимых факторов);</a:t>
            </a:r>
          </a:p>
          <a:p>
            <a:pPr marL="457200" indent="-457200" algn="just">
              <a:spcBef>
                <a:spcPts val="600"/>
              </a:spcBef>
              <a:buFont typeface="Arial" pitchFamily="34" charset="0"/>
              <a:buChar char="•"/>
            </a:pPr>
            <a:r>
              <a:rPr lang="ru-RU" altLang="ru-RU" sz="2000" dirty="0">
                <a:solidFill>
                  <a:prstClr val="black"/>
                </a:solidFill>
                <a:latin typeface="Times New Roman" pitchFamily="18" charset="0"/>
                <a:cs typeface="Times New Roman" pitchFamily="18" charset="0"/>
              </a:rPr>
              <a:t>учет дополнительных условий технической системы или процесса, не заложенных в стандартное решение и позволяющих получить более точный ответ</a:t>
            </a:r>
          </a:p>
          <a:p>
            <a:pPr marL="457200" lvl="0" indent="-457200" algn="just">
              <a:spcBef>
                <a:spcPts val="600"/>
              </a:spcBef>
              <a:buFont typeface="Arial" pitchFamily="34" charset="0"/>
              <a:buChar char="•"/>
            </a:pPr>
            <a:r>
              <a:rPr kumimoji="0" lang="ru-RU" alt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анализ результатов решения (качественная и количественная интерпретация результатов, оценка области применения, общие выводы из частного решения, </a:t>
            </a:r>
            <a:r>
              <a:rPr lang="ru-RU" altLang="ru-RU" sz="2000" dirty="0">
                <a:solidFill>
                  <a:prstClr val="black"/>
                </a:solidFill>
                <a:latin typeface="Times New Roman" pitchFamily="18" charset="0"/>
                <a:cs typeface="Times New Roman" pitchFamily="18" charset="0"/>
              </a:rPr>
              <a:t>конструкторские предложения, позволяющие улучшить параметры системы и </a:t>
            </a:r>
            <a:r>
              <a:rPr lang="ru-RU" altLang="ru-RU" sz="2000" dirty="0" smtClean="0">
                <a:solidFill>
                  <a:prstClr val="black"/>
                </a:solidFill>
                <a:latin typeface="Times New Roman" pitchFamily="18" charset="0"/>
                <a:cs typeface="Times New Roman" pitchFamily="18" charset="0"/>
              </a:rPr>
              <a:t>т.п.</a:t>
            </a:r>
            <a:r>
              <a:rPr kumimoji="0" lang="ru-RU" altLang="ru-RU" sz="20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a:t>
            </a:r>
          </a:p>
        </p:txBody>
      </p: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extLst>
      <p:ext uri="{BB962C8B-B14F-4D97-AF65-F5344CB8AC3E}">
        <p14:creationId xmlns:p14="http://schemas.microsoft.com/office/powerpoint/2010/main" xmlns="" val="39736869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72008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Дополнительные критерии оценивания </a:t>
            </a:r>
            <a:br>
              <a:rPr lang="ru-RU" sz="2400" b="1" dirty="0" smtClean="0">
                <a:latin typeface="Times New Roman" pitchFamily="18" charset="0"/>
                <a:ea typeface="Calibri" pitchFamily="34" charset="0"/>
                <a:cs typeface="Times New Roman" pitchFamily="18" charset="0"/>
              </a:rPr>
            </a:br>
            <a:r>
              <a:rPr lang="ru-RU" sz="2400" b="1" dirty="0" smtClean="0">
                <a:latin typeface="Times New Roman" pitchFamily="18" charset="0"/>
                <a:ea typeface="Calibri" pitchFamily="34" charset="0"/>
                <a:cs typeface="Times New Roman" pitchFamily="18" charset="0"/>
              </a:rPr>
              <a:t>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8</a:t>
            </a:fld>
            <a:endParaRPr lang="ru-RU" sz="2000" b="1" dirty="0">
              <a:solidFill>
                <a:schemeClr val="tx1"/>
              </a:solidFill>
              <a:latin typeface="Times New Roman" pitchFamily="18" charset="0"/>
              <a:cs typeface="Times New Roman" pitchFamily="18" charset="0"/>
            </a:endParaRPr>
          </a:p>
        </p:txBody>
      </p:sp>
      <p:sp>
        <p:nvSpPr>
          <p:cNvPr id="53" name="TextBox 52"/>
          <p:cNvSpPr txBox="1"/>
          <p:nvPr/>
        </p:nvSpPr>
        <p:spPr>
          <a:xfrm>
            <a:off x="179512" y="1052736"/>
            <a:ext cx="8784976" cy="4862870"/>
          </a:xfrm>
          <a:prstGeom prst="rect">
            <a:avLst/>
          </a:prstGeom>
          <a:noFill/>
        </p:spPr>
        <p:txBody>
          <a:bodyPr wrap="square" rtlCol="0">
            <a:spAutoFit/>
          </a:bodyPr>
          <a:lstStyle/>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Если решение задачи содержит разрозненные записи, выделены правильно некоторые физические процессы, присутствует одна-две правильные формулы, но решение, как таковое отсутствует или абсолютно неверное, то ставится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Верные решения задач могут отличаться от авторских. Допустим учет дополнительных параметров, не предусмотренных авторами в случае, если не нарушаются физические законы и технические закономерности функционирования системы.</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За отсутствие пояснений, ошибки в численных расчетах при верном пути решения задачи снимается 1-2 балла.</a:t>
            </a:r>
          </a:p>
          <a:p>
            <a:pPr marL="457200" indent="-457200" algn="just">
              <a:spcBef>
                <a:spcPts val="600"/>
              </a:spcBef>
              <a:spcAft>
                <a:spcPts val="600"/>
              </a:spcAft>
              <a:buFontTx/>
              <a:buAutoNum type="arabicPeriod"/>
            </a:pPr>
            <a:r>
              <a:rPr lang="ru-RU" altLang="ru-RU" sz="2000" dirty="0" smtClean="0">
                <a:latin typeface="Times New Roman" pitchFamily="18" charset="0"/>
                <a:cs typeface="Times New Roman" pitchFamily="18" charset="0"/>
              </a:rPr>
              <a:t>В случае если задача содержит правильный путь решения, но не доведена до ответа или получен неправильный ответ, при этом присутствуют отдельные правильные элементы решения, то оценивание проводится по критериям, приведенным для каждой задачи.</a:t>
            </a:r>
            <a:endParaRPr lang="ru-RU" altLang="ru-RU" sz="2000" b="1" dirty="0" smtClean="0">
              <a:latin typeface="Times New Roman" pitchFamily="18" charset="0"/>
              <a:cs typeface="Times New Roman" pitchFamily="18" charset="0"/>
            </a:endParaRPr>
          </a:p>
        </p:txBody>
      </p:sp>
      <p:cxnSp>
        <p:nvCxnSpPr>
          <p:cNvPr id="54" name="Gerade Verbindung 20"/>
          <p:cNvCxnSpPr/>
          <p:nvPr/>
        </p:nvCxnSpPr>
        <p:spPr>
          <a:xfrm>
            <a:off x="0" y="764704"/>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7"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Заголовок 1"/>
          <p:cNvSpPr>
            <a:spLocks noGrp="1"/>
          </p:cNvSpPr>
          <p:nvPr>
            <p:ph type="title"/>
          </p:nvPr>
        </p:nvSpPr>
        <p:spPr>
          <a:xfrm>
            <a:off x="935596" y="-27384"/>
            <a:ext cx="7272808" cy="360040"/>
          </a:xfrm>
        </p:spPr>
        <p:txBody>
          <a:bodyPr>
            <a:noAutofit/>
          </a:bodyPr>
          <a:lstStyle/>
          <a:p>
            <a:pPr fontAlgn="base">
              <a:spcAft>
                <a:spcPct val="0"/>
              </a:spcAft>
            </a:pPr>
            <a:r>
              <a:rPr lang="ru-RU" sz="2400" b="1" dirty="0" smtClean="0">
                <a:latin typeface="Times New Roman" pitchFamily="18" charset="0"/>
                <a:ea typeface="Calibri" pitchFamily="34" charset="0"/>
                <a:cs typeface="Times New Roman" pitchFamily="18" charset="0"/>
              </a:rPr>
              <a:t>Критерии оценивания решения задач</a:t>
            </a:r>
          </a:p>
        </p:txBody>
      </p:sp>
      <p:sp>
        <p:nvSpPr>
          <p:cNvPr id="61" name="Номер слайда 3"/>
          <p:cNvSpPr>
            <a:spLocks noGrp="1"/>
          </p:cNvSpPr>
          <p:nvPr>
            <p:ph type="sldNum" sz="quarter" idx="12"/>
          </p:nvPr>
        </p:nvSpPr>
        <p:spPr>
          <a:xfrm>
            <a:off x="8666584" y="6492875"/>
            <a:ext cx="477416" cy="365125"/>
          </a:xfrm>
        </p:spPr>
        <p:txBody>
          <a:bodyPr/>
          <a:lstStyle/>
          <a:p>
            <a:pPr algn="ctr"/>
            <a:fld id="{1C0C6E77-722B-4D4C-92C3-1637BBC6CBEF}" type="slidenum">
              <a:rPr lang="ru-RU" sz="2000" b="1" smtClean="0">
                <a:solidFill>
                  <a:schemeClr val="tx1"/>
                </a:solidFill>
                <a:latin typeface="Times New Roman" pitchFamily="18" charset="0"/>
                <a:cs typeface="Times New Roman" pitchFamily="18" charset="0"/>
              </a:rPr>
              <a:pPr algn="ctr"/>
              <a:t>9</a:t>
            </a:fld>
            <a:endParaRPr lang="ru-RU" sz="2000" b="1" dirty="0">
              <a:solidFill>
                <a:schemeClr val="tx1"/>
              </a:solidFill>
              <a:latin typeface="Times New Roman" pitchFamily="18" charset="0"/>
              <a:cs typeface="Times New Roman" pitchFamily="18" charset="0"/>
            </a:endParaRPr>
          </a:p>
        </p:txBody>
      </p:sp>
      <p:cxnSp>
        <p:nvCxnSpPr>
          <p:cNvPr id="54" name="Gerade Verbindung 20"/>
          <p:cNvCxnSpPr/>
          <p:nvPr/>
        </p:nvCxnSpPr>
        <p:spPr>
          <a:xfrm>
            <a:off x="0" y="404664"/>
            <a:ext cx="9144000" cy="0"/>
          </a:xfrm>
          <a:prstGeom prst="line">
            <a:avLst/>
          </a:prstGeom>
          <a:ln w="12700">
            <a:gradFill flip="none" rotWithShape="1">
              <a:gsLst>
                <a:gs pos="0">
                  <a:srgbClr val="0070C0"/>
                </a:gs>
                <a:gs pos="39999">
                  <a:srgbClr val="00B0F0"/>
                </a:gs>
                <a:gs pos="70000">
                  <a:schemeClr val="tx2">
                    <a:lumMod val="20000"/>
                    <a:lumOff val="80000"/>
                  </a:schemeClr>
                </a:gs>
                <a:gs pos="70000">
                  <a:schemeClr val="accent1">
                    <a:lumMod val="20000"/>
                    <a:lumOff val="80000"/>
                  </a:schemeClr>
                </a:gs>
                <a:gs pos="70000">
                  <a:schemeClr val="bg1"/>
                </a:gs>
              </a:gsLst>
              <a:path path="circle">
                <a:fillToRect l="50000" t="50000" r="50000" b="50000"/>
              </a:path>
              <a:tileRect/>
            </a:gradFill>
          </a:ln>
          <a:effectLst/>
        </p:spPr>
        <p:style>
          <a:lnRef idx="2">
            <a:schemeClr val="accent1"/>
          </a:lnRef>
          <a:fillRef idx="0">
            <a:schemeClr val="accent1"/>
          </a:fillRef>
          <a:effectRef idx="1">
            <a:schemeClr val="accent1"/>
          </a:effectRef>
          <a:fontRef idx="minor">
            <a:schemeClr val="tx1"/>
          </a:fontRef>
        </p:style>
      </p:cxnSp>
      <p:pic>
        <p:nvPicPr>
          <p:cNvPr id="10" name="Picture 8" descr="E:\Рисунки и картинки\Лого\МГТУ\BMSTU_logo (копия).gif"/>
          <p:cNvPicPr>
            <a:picLocks noChangeAspect="1" noChangeArrowheads="1"/>
          </p:cNvPicPr>
          <p:nvPr/>
        </p:nvPicPr>
        <p:blipFill>
          <a:blip r:embed="rId2" cstate="print"/>
          <a:srcRect/>
          <a:stretch>
            <a:fillRect/>
          </a:stretch>
        </p:blipFill>
        <p:spPr bwMode="auto">
          <a:xfrm>
            <a:off x="8532440" y="75828"/>
            <a:ext cx="528899" cy="616868"/>
          </a:xfrm>
          <a:prstGeom prst="rect">
            <a:avLst/>
          </a:prstGeom>
          <a:noFill/>
        </p:spPr>
      </p:pic>
      <p:graphicFrame>
        <p:nvGraphicFramePr>
          <p:cNvPr id="2" name="Таблица 1"/>
          <p:cNvGraphicFramePr>
            <a:graphicFrameLocks noGrp="1"/>
          </p:cNvGraphicFramePr>
          <p:nvPr>
            <p:extLst>
              <p:ext uri="{D42A27DB-BD31-4B8C-83A1-F6EECF244321}">
                <p14:modId xmlns:p14="http://schemas.microsoft.com/office/powerpoint/2010/main" xmlns="" val="3647345335"/>
              </p:ext>
            </p:extLst>
          </p:nvPr>
        </p:nvGraphicFramePr>
        <p:xfrm>
          <a:off x="827584" y="619564"/>
          <a:ext cx="7416824" cy="5905780"/>
        </p:xfrm>
        <a:graphic>
          <a:graphicData uri="http://schemas.openxmlformats.org/drawingml/2006/table">
            <a:tbl>
              <a:tblPr firstRow="1" firstCol="1" bandRow="1"/>
              <a:tblGrid>
                <a:gridCol w="4104456">
                  <a:extLst>
                    <a:ext uri="{9D8B030D-6E8A-4147-A177-3AD203B41FA5}">
                      <a16:colId xmlns:a16="http://schemas.microsoft.com/office/drawing/2014/main" xmlns="" val="2086431066"/>
                    </a:ext>
                  </a:extLst>
                </a:gridCol>
                <a:gridCol w="3312368"/>
              </a:tblGrid>
              <a:tr h="455638">
                <a:tc gridSpan="2">
                  <a:txBody>
                    <a:bodyPr/>
                    <a:lstStyle/>
                    <a:p>
                      <a:pPr algn="ctr">
                        <a:lnSpc>
                          <a:spcPct val="100000"/>
                        </a:lnSpc>
                        <a:spcAft>
                          <a:spcPts val="0"/>
                        </a:spcAft>
                      </a:pPr>
                      <a:r>
                        <a:rPr lang="ru-RU" sz="1800" b="1" kern="1200" dirty="0">
                          <a:solidFill>
                            <a:srgbClr val="000000"/>
                          </a:solidFill>
                          <a:effectLst/>
                          <a:latin typeface="Times New Roman" pitchFamily="18" charset="0"/>
                          <a:ea typeface="Calibri" panose="020F0502020204030204" pitchFamily="34" charset="0"/>
                          <a:cs typeface="Times New Roman" pitchFamily="18" charset="0"/>
                        </a:rPr>
                        <a:t>1. Выделение физических процессов, последовательности </a:t>
                      </a:r>
                      <a:endParaRPr lang="ru-RU" sz="1800" dirty="0">
                        <a:effectLst/>
                        <a:latin typeface="Times New Roman" pitchFamily="18" charset="0"/>
                        <a:ea typeface="Calibri" panose="020F0502020204030204" pitchFamily="34" charset="0"/>
                        <a:cs typeface="Times New Roman" pitchFamily="18" charset="0"/>
                      </a:endParaRPr>
                    </a:p>
                    <a:p>
                      <a:pPr algn="ctr">
                        <a:lnSpc>
                          <a:spcPct val="100000"/>
                        </a:lnSpc>
                        <a:spcAft>
                          <a:spcPts val="0"/>
                        </a:spcAft>
                      </a:pPr>
                      <a:r>
                        <a:rPr lang="ru-RU" sz="1800" b="1" kern="1200" dirty="0">
                          <a:solidFill>
                            <a:srgbClr val="000000"/>
                          </a:solidFill>
                          <a:effectLst/>
                          <a:latin typeface="Times New Roman" pitchFamily="18" charset="0"/>
                          <a:ea typeface="Calibri" panose="020F0502020204030204" pitchFamily="34" charset="0"/>
                          <a:cs typeface="Times New Roman" pitchFamily="18" charset="0"/>
                        </a:rPr>
                        <a:t>и причинно-следственных связей</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816774978"/>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Основные баллы</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10</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8214655"/>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Графическое описание</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610" algn="ct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+2</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588892874"/>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Структурирование</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610" algn="ct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+2</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4153440"/>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Максимальное число баллов за этап</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14</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892889652"/>
                  </a:ext>
                </a:extLst>
              </a:tr>
              <a:tr h="273273">
                <a:tc gridSpan="2">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2. Формализация физических процессов</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3301403842"/>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Основные баллы</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10</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008246137"/>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Максимальное число баллов за этап</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10</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3702487"/>
                  </a:ext>
                </a:extLst>
              </a:tr>
              <a:tr h="273273">
                <a:tc gridSpan="2">
                  <a:txBody>
                    <a:bodyPr/>
                    <a:lstStyle/>
                    <a:p>
                      <a:pPr algn="ctr">
                        <a:lnSpc>
                          <a:spcPct val="100000"/>
                        </a:lnSpc>
                        <a:spcAft>
                          <a:spcPts val="0"/>
                        </a:spcAft>
                      </a:pPr>
                      <a:r>
                        <a:rPr lang="ru-RU" sz="1800" b="1" kern="1200" spc="-20" baseline="0" dirty="0">
                          <a:solidFill>
                            <a:srgbClr val="000000"/>
                          </a:solidFill>
                          <a:effectLst/>
                          <a:latin typeface="Times New Roman" pitchFamily="18" charset="0"/>
                          <a:ea typeface="Calibri" panose="020F0502020204030204" pitchFamily="34" charset="0"/>
                          <a:cs typeface="Times New Roman" pitchFamily="18" charset="0"/>
                        </a:rPr>
                        <a:t>3. Подготовка системы уравнений, алгоритма, </a:t>
                      </a:r>
                      <a:r>
                        <a:rPr lang="ru-RU" sz="1800" b="1" kern="1200" spc="-20" baseline="0" dirty="0" smtClean="0">
                          <a:solidFill>
                            <a:srgbClr val="000000"/>
                          </a:solidFill>
                          <a:effectLst/>
                          <a:latin typeface="Times New Roman" pitchFamily="18" charset="0"/>
                          <a:ea typeface="Calibri" panose="020F0502020204030204" pitchFamily="34" charset="0"/>
                          <a:cs typeface="Times New Roman" pitchFamily="18" charset="0"/>
                        </a:rPr>
                        <a:t>математической </a:t>
                      </a:r>
                      <a:r>
                        <a:rPr lang="ru-RU" sz="1800" b="1" kern="1200" spc="-20" baseline="0" dirty="0">
                          <a:solidFill>
                            <a:srgbClr val="000000"/>
                          </a:solidFill>
                          <a:effectLst/>
                          <a:latin typeface="Times New Roman" pitchFamily="18" charset="0"/>
                          <a:ea typeface="Calibri" panose="020F0502020204030204" pitchFamily="34" charset="0"/>
                          <a:cs typeface="Times New Roman" pitchFamily="18" charset="0"/>
                        </a:rPr>
                        <a:t>модели</a:t>
                      </a:r>
                      <a:endParaRPr lang="ru-RU" sz="1800" spc="-20" baseline="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2149863463"/>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Основные баллы</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10</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80811024"/>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Преобразование системы уравнений</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610" algn="ctr">
                        <a:lnSpc>
                          <a:spcPct val="100000"/>
                        </a:lnSpc>
                        <a:spcAft>
                          <a:spcPts val="0"/>
                        </a:spcAft>
                      </a:pPr>
                      <a:r>
                        <a:rPr lang="ru-RU" sz="1800" kern="1200" dirty="0" smtClean="0">
                          <a:solidFill>
                            <a:srgbClr val="000000"/>
                          </a:solidFill>
                          <a:effectLst/>
                          <a:latin typeface="Times New Roman" pitchFamily="18" charset="0"/>
                          <a:ea typeface="Calibri" panose="020F0502020204030204" pitchFamily="34" charset="0"/>
                          <a:cs typeface="Times New Roman" pitchFamily="18" charset="0"/>
                        </a:rPr>
                        <a:t>+2</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153293445"/>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Максимальное число баллов за этап</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dirty="0" smtClean="0">
                          <a:solidFill>
                            <a:srgbClr val="000000"/>
                          </a:solidFill>
                          <a:effectLst/>
                          <a:latin typeface="Times New Roman" pitchFamily="18" charset="0"/>
                          <a:ea typeface="Calibri" panose="020F0502020204030204" pitchFamily="34" charset="0"/>
                          <a:cs typeface="Times New Roman" pitchFamily="18" charset="0"/>
                        </a:rPr>
                        <a:t>12</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01728473"/>
                  </a:ext>
                </a:extLst>
              </a:tr>
              <a:tr h="273273">
                <a:tc gridSpan="2">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4. Проведение расчетов, получение и представление результата</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375791916"/>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Расчеты и результат</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kern="1200" dirty="0">
                          <a:solidFill>
                            <a:srgbClr val="000000"/>
                          </a:solidFill>
                          <a:effectLst/>
                          <a:latin typeface="Times New Roman" pitchFamily="18" charset="0"/>
                          <a:ea typeface="Calibri" panose="020F0502020204030204" pitchFamily="34" charset="0"/>
                          <a:cs typeface="Times New Roman" pitchFamily="18" charset="0"/>
                        </a:rPr>
                        <a:t>6</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35837657"/>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Представление результата</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54610" algn="ctr">
                        <a:lnSpc>
                          <a:spcPct val="100000"/>
                        </a:lnSpc>
                        <a:spcAft>
                          <a:spcPts val="0"/>
                        </a:spcAft>
                      </a:pPr>
                      <a:r>
                        <a:rPr lang="ru-RU" sz="1800" kern="1200" dirty="0" smtClean="0">
                          <a:solidFill>
                            <a:srgbClr val="000000"/>
                          </a:solidFill>
                          <a:effectLst/>
                          <a:latin typeface="Times New Roman" pitchFamily="18" charset="0"/>
                          <a:ea typeface="Calibri" panose="020F0502020204030204" pitchFamily="34" charset="0"/>
                          <a:cs typeface="Times New Roman" pitchFamily="18" charset="0"/>
                        </a:rPr>
                        <a:t>+2</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28491247"/>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Максимальное число баллов за этап</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dirty="0" smtClean="0">
                          <a:solidFill>
                            <a:srgbClr val="000000"/>
                          </a:solidFill>
                          <a:effectLst/>
                          <a:latin typeface="Times New Roman" pitchFamily="18" charset="0"/>
                          <a:ea typeface="Calibri" panose="020F0502020204030204" pitchFamily="34" charset="0"/>
                          <a:cs typeface="Times New Roman" pitchFamily="18" charset="0"/>
                        </a:rPr>
                        <a:t>8</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8163424"/>
                  </a:ext>
                </a:extLst>
              </a:tr>
              <a:tr h="273273">
                <a:tc gridSpan="2">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5. Дополнительные баллы в соответствии со спецификой задачи</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1476842156"/>
                  </a:ext>
                </a:extLst>
              </a:tr>
              <a:tr h="273273">
                <a:tc>
                  <a:txBody>
                    <a:bodyPr/>
                    <a:lstStyle/>
                    <a:p>
                      <a:pPr>
                        <a:lnSpc>
                          <a:spcPct val="100000"/>
                        </a:lnSpc>
                        <a:spcAft>
                          <a:spcPts val="0"/>
                        </a:spcAft>
                      </a:pPr>
                      <a:r>
                        <a:rPr lang="ru-RU" sz="1800" kern="1200">
                          <a:solidFill>
                            <a:srgbClr val="000000"/>
                          </a:solidFill>
                          <a:effectLst/>
                          <a:latin typeface="Times New Roman" pitchFamily="18" charset="0"/>
                          <a:ea typeface="Calibri" panose="020F0502020204030204" pitchFamily="34" charset="0"/>
                          <a:cs typeface="Times New Roman" pitchFamily="18" charset="0"/>
                        </a:rPr>
                        <a:t>Максимальное число баллов за этап</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dirty="0" smtClean="0">
                          <a:solidFill>
                            <a:srgbClr val="000000"/>
                          </a:solidFill>
                          <a:effectLst/>
                          <a:latin typeface="Times New Roman" pitchFamily="18" charset="0"/>
                          <a:ea typeface="Calibri" panose="020F0502020204030204" pitchFamily="34" charset="0"/>
                          <a:cs typeface="Times New Roman" pitchFamily="18" charset="0"/>
                        </a:rPr>
                        <a:t>6</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719755721"/>
                  </a:ext>
                </a:extLst>
              </a:tr>
              <a:tr h="273273">
                <a:tc gridSpan="2">
                  <a:txBody>
                    <a:bodyPr/>
                    <a:lstStyle/>
                    <a:p>
                      <a:pPr algn="ctr">
                        <a:lnSpc>
                          <a:spcPct val="100000"/>
                        </a:lnSpc>
                        <a:spcAft>
                          <a:spcPts val="0"/>
                        </a:spcAft>
                      </a:pPr>
                      <a:r>
                        <a:rPr lang="ru-RU" sz="1800" b="1" kern="1200">
                          <a:solidFill>
                            <a:srgbClr val="000000"/>
                          </a:solidFill>
                          <a:effectLst/>
                          <a:latin typeface="Times New Roman" pitchFamily="18" charset="0"/>
                          <a:ea typeface="Calibri" panose="020F0502020204030204" pitchFamily="34" charset="0"/>
                          <a:cs typeface="Times New Roman" pitchFamily="18" charset="0"/>
                        </a:rPr>
                        <a:t>Общее количество баллов</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extLst>
                  <a:ext uri="{0D108BD9-81ED-4DB2-BD59-A6C34878D82A}">
                    <a16:rowId xmlns:a16="http://schemas.microsoft.com/office/drawing/2014/main" xmlns="" val="579180065"/>
                  </a:ext>
                </a:extLst>
              </a:tr>
              <a:tr h="273273">
                <a:tc>
                  <a:txBody>
                    <a:bodyPr/>
                    <a:lstStyle/>
                    <a:p>
                      <a:pPr>
                        <a:lnSpc>
                          <a:spcPct val="100000"/>
                        </a:lnSpc>
                        <a:spcAft>
                          <a:spcPts val="0"/>
                        </a:spcAft>
                      </a:pPr>
                      <a:r>
                        <a:rPr lang="ru-RU" sz="1800" b="1" kern="1200" spc="-20">
                          <a:solidFill>
                            <a:srgbClr val="000000"/>
                          </a:solidFill>
                          <a:effectLst/>
                          <a:latin typeface="Times New Roman" pitchFamily="18" charset="0"/>
                          <a:ea typeface="Calibri" panose="020F0502020204030204" pitchFamily="34" charset="0"/>
                          <a:cs typeface="Times New Roman" pitchFamily="18" charset="0"/>
                        </a:rPr>
                        <a:t>Максимальная сумма баллов за задачу</a:t>
                      </a:r>
                      <a:endParaRPr lang="ru-RU" sz="180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0000"/>
                        </a:lnSpc>
                        <a:spcAft>
                          <a:spcPts val="0"/>
                        </a:spcAft>
                      </a:pPr>
                      <a:r>
                        <a:rPr lang="ru-RU" sz="1800" b="1" kern="1200" dirty="0">
                          <a:solidFill>
                            <a:srgbClr val="000000"/>
                          </a:solidFill>
                          <a:effectLst/>
                          <a:latin typeface="Times New Roman" pitchFamily="18" charset="0"/>
                          <a:ea typeface="Calibri" panose="020F0502020204030204" pitchFamily="34" charset="0"/>
                          <a:cs typeface="Times New Roman" pitchFamily="18" charset="0"/>
                        </a:rPr>
                        <a:t>50</a:t>
                      </a:r>
                      <a:endParaRPr lang="ru-RU" sz="1800" dirty="0">
                        <a:effectLst/>
                        <a:latin typeface="Times New Roman" pitchFamily="18" charset="0"/>
                        <a:ea typeface="Calibri" panose="020F0502020204030204" pitchFamily="34" charset="0"/>
                        <a:cs typeface="Times New Roman" pitchFamily="18" charset="0"/>
                      </a:endParaRPr>
                    </a:p>
                  </a:txBody>
                  <a:tcPr marL="39651" marR="39651" marT="725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914026163"/>
                  </a:ext>
                </a:extLst>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000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16347</TotalTime>
  <Words>2631</Words>
  <Application>Microsoft Office PowerPoint</Application>
  <PresentationFormat>Экран (4:3)</PresentationFormat>
  <Paragraphs>398</Paragraphs>
  <Slides>45</Slides>
  <Notes>2</Notes>
  <HiddenSlides>0</HiddenSlides>
  <MMClips>0</MMClips>
  <ScaleCrop>false</ScaleCrop>
  <HeadingPairs>
    <vt:vector size="6" baseType="variant">
      <vt:variant>
        <vt:lpstr>Тема</vt:lpstr>
      </vt:variant>
      <vt:variant>
        <vt:i4>3</vt:i4>
      </vt:variant>
      <vt:variant>
        <vt:lpstr>Внедренные серверы OLE</vt:lpstr>
      </vt:variant>
      <vt:variant>
        <vt:i4>1</vt:i4>
      </vt:variant>
      <vt:variant>
        <vt:lpstr>Заголовки слайдов</vt:lpstr>
      </vt:variant>
      <vt:variant>
        <vt:i4>45</vt:i4>
      </vt:variant>
    </vt:vector>
  </HeadingPairs>
  <TitlesOfParts>
    <vt:vector size="49" baseType="lpstr">
      <vt:lpstr>Тема Office</vt:lpstr>
      <vt:lpstr>1_Тема Office</vt:lpstr>
      <vt:lpstr>2_Тема Office</vt:lpstr>
      <vt:lpstr>Equation</vt:lpstr>
      <vt:lpstr>Слайд 1</vt:lpstr>
      <vt:lpstr>Введение</vt:lpstr>
      <vt:lpstr>Виды ситуационных задач</vt:lpstr>
      <vt:lpstr>Задачи технологической направленности</vt:lpstr>
      <vt:lpstr>Задачи конструкторской направленности</vt:lpstr>
      <vt:lpstr>Основные критерии оценивания решения задач</vt:lpstr>
      <vt:lpstr>Дополнительные баллы в соответствии со спецификой задачи</vt:lpstr>
      <vt:lpstr>Дополнительные критерии оценивания  решения задач</vt:lpstr>
      <vt:lpstr>Критерии оценивания решения задач</vt:lpstr>
      <vt:lpstr>Общий алгоритм решения задач</vt:lpstr>
      <vt:lpstr>Регламент</vt:lpstr>
      <vt:lpstr>Слайд 12</vt:lpstr>
      <vt:lpstr>Задача 1. Условие</vt:lpstr>
      <vt:lpstr>Задача 1. Условие (продолжение)</vt:lpstr>
      <vt:lpstr>Задача 1. Решение</vt:lpstr>
      <vt:lpstr>Задача 1. Решение</vt:lpstr>
      <vt:lpstr>Задача 1. Решение</vt:lpstr>
      <vt:lpstr>Задача 1. Решение</vt:lpstr>
      <vt:lpstr>Слайд 19</vt:lpstr>
      <vt:lpstr>Задача 2. Условие</vt:lpstr>
      <vt:lpstr>Задача 2. Дополнительная информация</vt:lpstr>
      <vt:lpstr>Задача 2. Решение</vt:lpstr>
      <vt:lpstr>Задача 2. Решение</vt:lpstr>
      <vt:lpstr>Задача 2. Решение (продолжение)</vt:lpstr>
      <vt:lpstr>Слайд 25</vt:lpstr>
      <vt:lpstr>Задача 3. Условие</vt:lpstr>
      <vt:lpstr>Задача 3. Условие (продолжение)</vt:lpstr>
      <vt:lpstr>Задача 3. Решение</vt:lpstr>
      <vt:lpstr>Задача 3. Решение (продолжение)</vt:lpstr>
      <vt:lpstr>Задача 3. Решение (продолжение)</vt:lpstr>
      <vt:lpstr>Задача 3. Решение (продолжение)</vt:lpstr>
      <vt:lpstr>Задача 4. Условие </vt:lpstr>
      <vt:lpstr>Задача 4. Условие (продолжение) </vt:lpstr>
      <vt:lpstr>Задача 4. Решение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Решение (продолжение)</vt:lpstr>
      <vt:lpstr>Задача 4. Оценка</vt:lpstr>
      <vt:lpstr>Слайд 45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ЛВ</dc:creator>
  <cp:lastModifiedBy>LV</cp:lastModifiedBy>
  <cp:revision>1627</cp:revision>
  <dcterms:created xsi:type="dcterms:W3CDTF">2011-09-26T19:37:36Z</dcterms:created>
  <dcterms:modified xsi:type="dcterms:W3CDTF">2020-03-22T22:29:30Z</dcterms:modified>
</cp:coreProperties>
</file>